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61"/>
  </p:notesMasterIdLst>
  <p:sldIdLst>
    <p:sldId id="257" r:id="rId4"/>
    <p:sldId id="7593" r:id="rId5"/>
    <p:sldId id="7595" r:id="rId6"/>
    <p:sldId id="7596" r:id="rId7"/>
    <p:sldId id="7597" r:id="rId8"/>
    <p:sldId id="7605" r:id="rId9"/>
    <p:sldId id="7642" r:id="rId10"/>
    <p:sldId id="7598" r:id="rId11"/>
    <p:sldId id="7604" r:id="rId12"/>
    <p:sldId id="7599" r:id="rId13"/>
    <p:sldId id="7659" r:id="rId14"/>
    <p:sldId id="7641" r:id="rId15"/>
    <p:sldId id="7600" r:id="rId16"/>
    <p:sldId id="7655" r:id="rId17"/>
    <p:sldId id="7601" r:id="rId18"/>
    <p:sldId id="7602" r:id="rId19"/>
    <p:sldId id="7607" r:id="rId20"/>
    <p:sldId id="7608" r:id="rId21"/>
    <p:sldId id="7656" r:id="rId22"/>
    <p:sldId id="7609" r:id="rId23"/>
    <p:sldId id="7610" r:id="rId24"/>
    <p:sldId id="7611" r:id="rId25"/>
    <p:sldId id="7657" r:id="rId26"/>
    <p:sldId id="7612" r:id="rId27"/>
    <p:sldId id="7614" r:id="rId28"/>
    <p:sldId id="7615" r:id="rId29"/>
    <p:sldId id="7616" r:id="rId30"/>
    <p:sldId id="7617" r:id="rId31"/>
    <p:sldId id="7618" r:id="rId32"/>
    <p:sldId id="7643" r:id="rId33"/>
    <p:sldId id="7619" r:id="rId34"/>
    <p:sldId id="7622" r:id="rId35"/>
    <p:sldId id="7623" r:id="rId36"/>
    <p:sldId id="7624" r:id="rId37"/>
    <p:sldId id="7625" r:id="rId38"/>
    <p:sldId id="7626" r:id="rId39"/>
    <p:sldId id="7627" r:id="rId40"/>
    <p:sldId id="7628" r:id="rId41"/>
    <p:sldId id="7629" r:id="rId42"/>
    <p:sldId id="7631" r:id="rId43"/>
    <p:sldId id="7632" r:id="rId44"/>
    <p:sldId id="7653" r:id="rId45"/>
    <p:sldId id="7658" r:id="rId46"/>
    <p:sldId id="7654" r:id="rId47"/>
    <p:sldId id="7633" r:id="rId48"/>
    <p:sldId id="7634" r:id="rId49"/>
    <p:sldId id="7644" r:id="rId50"/>
    <p:sldId id="7645" r:id="rId51"/>
    <p:sldId id="7646" r:id="rId52"/>
    <p:sldId id="7647" r:id="rId53"/>
    <p:sldId id="7648" r:id="rId54"/>
    <p:sldId id="7650" r:id="rId55"/>
    <p:sldId id="7660" r:id="rId56"/>
    <p:sldId id="7637" r:id="rId57"/>
    <p:sldId id="7638" r:id="rId58"/>
    <p:sldId id="7639" r:id="rId59"/>
    <p:sldId id="7640"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ABB8B"/>
    <a:srgbClr val="F78D3C"/>
    <a:srgbClr val="F9A567"/>
    <a:srgbClr val="A0D0F8"/>
    <a:srgbClr val="FD8C80"/>
    <a:srgbClr val="FFFFB5"/>
    <a:srgbClr val="FBE5B2"/>
    <a:srgbClr val="448AD7"/>
    <a:srgbClr val="F68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4660"/>
  </p:normalViewPr>
  <p:slideViewPr>
    <p:cSldViewPr snapToGrid="0">
      <p:cViewPr varScale="1">
        <p:scale>
          <a:sx n="82" d="100"/>
          <a:sy n="82" d="100"/>
        </p:scale>
        <p:origin x="89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pitchFamily="34" charset="-122"/>
                <a:ea typeface="思源黑体 CN Bold" panose="020B0800000000000000" pitchFamily="34" charset="-122"/>
              </a:defRPr>
            </a:lvl1pPr>
          </a:lstStyle>
          <a:p>
            <a:fld id="{CD284ADE-AD0F-49E3-B182-3F53996E1CCE}" type="datetimeFigureOut">
              <a:rPr lang="zh-CN" altLang="en-US" smtClean="0"/>
              <a:t>2020/9/20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pitchFamily="34" charset="-122"/>
                <a:ea typeface="思源黑体 CN Bold" panose="020B0800000000000000" pitchFamily="34" charset="-122"/>
              </a:defRPr>
            </a:lvl1pPr>
          </a:lstStyle>
          <a:p>
            <a:fld id="{1D3E7D1D-F11F-4AB3-9CEB-FAED0D65331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1pPr>
    <a:lvl2pPr marL="4572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2pPr>
    <a:lvl3pPr marL="9144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3pPr>
    <a:lvl4pPr marL="13716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4pPr>
    <a:lvl5pPr marL="18288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554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6840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80082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86382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16712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6571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4190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07495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05831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3350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2694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61753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85204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6149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40069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74179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44837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66881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104565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00637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43905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90503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55975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339992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759110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9378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99341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5637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76983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65591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3441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49814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60788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05418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8553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97164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787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29996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306634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77007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30683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540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754197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51427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20187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8993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46260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63186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6951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7244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3401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3882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93875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026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2020/9/20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B63A6840-FA4E-4170-890B-623F9546C1B8}" type="datetimeFigureOut">
              <a:rPr lang="zh-CN" altLang="en-US" smtClean="0"/>
              <a:t>2020/9/20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112ECC92-2D1A-4AE0-B67C-E64DF760D97C}"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思源黑体 CN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思源黑体 CN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思源黑体 CN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defRPr>
            </a:lvl1pPr>
          </a:lstStyle>
          <a:p>
            <a:fld id="{0FC304BD-32ED-4569-95E0-79139CDFBD25}" type="datetimeFigureOut">
              <a:rPr lang="zh-CN" altLang="en-US" smtClean="0"/>
              <a:t>2020/9/20</a:t>
            </a:fld>
            <a:endParaRPr lang="zh-CN" altLang="en-US" dirty="0"/>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defRPr>
            </a:lvl1pPr>
          </a:lstStyle>
          <a:p>
            <a:endParaRPr lang="zh-CN" alt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defRPr>
            </a:lvl1pPr>
          </a:lstStyle>
          <a:p>
            <a:fld id="{427FEBCE-7B8C-4726-BE9D-7E547D7921B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https://pic1.zhimg.com/80/v2-7f6f84f9f34c5bcbf2f1dd0e8e4d7048_hd.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https://pic3.zhimg.com/80/v2-31a23645d2ddde3415f0e8abbd059f32_hd.pn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https://pic2.zhimg.com/80/v2-d3271f519f1fe9ad2363b5a11b44501d_hd.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https://pic1.zhimg.com/80/v2-ca7030c0d6e2702b88271e8b0d9c1e38_hd.jp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https://pic4.zhimg.com/80/v2-f40c0b301c39da9230f169f3702f1d97_hd.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https://pic3.zhimg.com/80/v2-4ab55721bb183975ef93a1d33c56fbee_hd.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https://pic1.zhimg.com/80/v2-ccc5ef84d2f569f5fac3f0171d09ed78_hd.jp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https://pic1.zhimg.com/80/v2-a509cb4eb6863be492b0672ff4bb7b30_hd.jp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file:////var/folders/zz/c_fqlv_j1vj2qz2n1nxwpdk80000gn/T/com.microsoft.Word/WebArchiveCopyPasteTempFiles/Center"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VIDIA" TargetMode="External"/><Relationship Id="rId2" Type="http://schemas.openxmlformats.org/officeDocument/2006/relationships/hyperlink" Target="https://www.nvidia.cn/data-center/tesla-p100/"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35" y="294640"/>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平行四边形 18"/>
          <p:cNvSpPr/>
          <p:nvPr/>
        </p:nvSpPr>
        <p:spPr>
          <a:xfrm>
            <a:off x="788670" y="0"/>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p:cNvSpPr/>
          <p:nvPr/>
        </p:nvSpPr>
        <p:spPr>
          <a:xfrm>
            <a:off x="2643692" y="2300530"/>
            <a:ext cx="6904616" cy="1938992"/>
          </a:xfrm>
          <a:prstGeom prst="rect">
            <a:avLst/>
          </a:prstGeom>
        </p:spPr>
        <p:txBody>
          <a:bodyPr wrap="square">
            <a:spAutoFit/>
          </a:bodyPr>
          <a:lstStyle/>
          <a:p>
            <a:pPr algn="dist">
              <a:defRPr/>
            </a:pP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基于</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GPU</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的并行编程模型</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CUDA</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简介</a:t>
            </a:r>
            <a:endParaRPr lang="en-US" altLang="zh-CN" sz="6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平行四边形 4"/>
          <p:cNvSpPr/>
          <p:nvPr/>
        </p:nvSpPr>
        <p:spPr>
          <a:xfrm>
            <a:off x="10205720" y="5814695"/>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平行四边形 5"/>
          <p:cNvSpPr/>
          <p:nvPr/>
        </p:nvSpPr>
        <p:spPr>
          <a:xfrm>
            <a:off x="10993755" y="5520055"/>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627086" y="1296272"/>
            <a:ext cx="2671369" cy="4616648"/>
          </a:xfrm>
          <a:prstGeom prst="rect">
            <a:avLst/>
          </a:prstGeom>
          <a:noFill/>
        </p:spPr>
        <p:txBody>
          <a:bodyPr wrap="square" rtlCol="0" anchor="ctr">
            <a:spAutoFit/>
          </a:bodyPr>
          <a:lstStyle/>
          <a:p>
            <a:endParaRPr lang="en-US" altLang="zh-CN" dirty="0"/>
          </a:p>
          <a:p>
            <a:r>
              <a:rPr lang="en-US" altLang="zh-CN" sz="2400" b="1" dirty="0">
                <a:latin typeface="Microsoft YaHei" panose="020B0503020204020204" pitchFamily="34" charset="-122"/>
                <a:ea typeface="Microsoft YaHei" panose="020B0503020204020204" pitchFamily="34" charset="-122"/>
              </a:rPr>
              <a:t>V100</a:t>
            </a:r>
            <a:r>
              <a:rPr lang="zh-CN" altLang="en-US" sz="2400" b="1" dirty="0">
                <a:latin typeface="Microsoft YaHei" panose="020B0503020204020204" pitchFamily="34" charset="-122"/>
                <a:ea typeface="Microsoft YaHei" panose="020B0503020204020204" pitchFamily="34" charset="-122"/>
              </a:rPr>
              <a:t>架构：</a:t>
            </a:r>
            <a:endParaRPr lang="en-US" altLang="zh-CN" sz="2400" b="1" dirty="0">
              <a:latin typeface="Microsoft YaHei" panose="020B0503020204020204" pitchFamily="34" charset="-122"/>
              <a:ea typeface="Microsoft YaHei" panose="020B0503020204020204" pitchFamily="34" charset="-122"/>
            </a:endParaRPr>
          </a:p>
          <a:p>
            <a:endParaRPr lang="en-US" altLang="zh-CN" dirty="0"/>
          </a:p>
          <a:p>
            <a:pPr>
              <a:lnSpc>
                <a:spcPct val="150000"/>
              </a:lnSpc>
            </a:pPr>
            <a:r>
              <a:rPr lang="zh-CN" altLang="en-US" sz="2000" dirty="0">
                <a:latin typeface="Microsoft YaHei" panose="020B0503020204020204" pitchFamily="34" charset="-122"/>
                <a:ea typeface="Microsoft YaHei" panose="020B0503020204020204" pitchFamily="34" charset="-122"/>
              </a:rPr>
              <a:t>每个</a:t>
            </a:r>
            <a:r>
              <a:rPr lang="en" altLang="zh-CN" sz="2000" dirty="0">
                <a:latin typeface="Microsoft YaHei" panose="020B0503020204020204" pitchFamily="34" charset="-122"/>
                <a:ea typeface="Microsoft YaHei" panose="020B0503020204020204" pitchFamily="34" charset="-122"/>
              </a:rPr>
              <a:t>SM</a:t>
            </a:r>
            <a:r>
              <a:rPr lang="zh-CN" altLang="en-US" sz="2000" dirty="0">
                <a:latin typeface="Microsoft YaHei" panose="020B0503020204020204" pitchFamily="34" charset="-122"/>
                <a:ea typeface="Microsoft YaHei" panose="020B0503020204020204" pitchFamily="34" charset="-122"/>
              </a:rPr>
              <a:t>拥有：</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INT32</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32</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FP64</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Tensor</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个纹理单元</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C9B0069-CF98-1A4A-B5F2-7CFE2650B067}"/>
              </a:ext>
            </a:extLst>
          </p:cNvPr>
          <p:cNvPicPr>
            <a:picLocks noChangeAspect="1"/>
          </p:cNvPicPr>
          <p:nvPr/>
        </p:nvPicPr>
        <p:blipFill>
          <a:blip r:embed="rId3"/>
          <a:stretch>
            <a:fillRect/>
          </a:stretch>
        </p:blipFill>
        <p:spPr>
          <a:xfrm>
            <a:off x="3373759" y="1160238"/>
            <a:ext cx="7943285" cy="5273059"/>
          </a:xfrm>
          <a:prstGeom prst="rect">
            <a:avLst/>
          </a:prstGeom>
        </p:spPr>
      </p:pic>
    </p:spTree>
    <p:extLst>
      <p:ext uri="{BB962C8B-B14F-4D97-AF65-F5344CB8AC3E}">
        <p14:creationId xmlns:p14="http://schemas.microsoft.com/office/powerpoint/2010/main" val="17343578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627086" y="842010"/>
            <a:ext cx="3848095" cy="1569660"/>
          </a:xfrm>
          <a:prstGeom prst="rect">
            <a:avLst/>
          </a:prstGeom>
          <a:noFill/>
        </p:spPr>
        <p:txBody>
          <a:bodyPr wrap="square" rtlCol="0" anchor="ctr">
            <a:spAutoFit/>
          </a:bodyPr>
          <a:lstStyle/>
          <a:p>
            <a:endParaRPr lang="en-US" altLang="zh-CN" dirty="0"/>
          </a:p>
          <a:p>
            <a:r>
              <a:rPr lang="en-US" altLang="zh-CN" sz="2400" b="1" dirty="0">
                <a:latin typeface="Microsoft YaHei" panose="020B0503020204020204" pitchFamily="34" charset="-122"/>
                <a:ea typeface="Microsoft YaHei" panose="020B0503020204020204" pitchFamily="34" charset="-122"/>
              </a:rPr>
              <a:t>1.6</a:t>
            </a:r>
            <a:r>
              <a:rPr lang="zh-CN" altLang="en-US" sz="2400" b="1" dirty="0">
                <a:latin typeface="Microsoft YaHei" panose="020B0503020204020204" pitchFamily="34" charset="-122"/>
                <a:ea typeface="Microsoft YaHei" panose="020B0503020204020204" pitchFamily="34" charset="-122"/>
              </a:rPr>
              <a:t> </a:t>
            </a:r>
            <a:r>
              <a:rPr lang="en" altLang="zh-CN" sz="2400" b="1" dirty="0">
                <a:latin typeface="Microsoft YaHei" panose="020B0503020204020204" pitchFamily="34" charset="-122"/>
                <a:ea typeface="Microsoft YaHei" panose="020B0503020204020204" pitchFamily="34" charset="-122"/>
              </a:rPr>
              <a:t>G80</a:t>
            </a:r>
            <a:r>
              <a:rPr lang="zh-CN" altLang="en-US" sz="2400" b="1" dirty="0">
                <a:latin typeface="Microsoft YaHei" panose="020B0503020204020204" pitchFamily="34" charset="-122"/>
                <a:ea typeface="Microsoft YaHei" panose="020B0503020204020204" pitchFamily="34" charset="-122"/>
              </a:rPr>
              <a:t>架构模型</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65CAEDF-B5D9-7A49-84FB-EFDCBE222198}"/>
              </a:ext>
            </a:extLst>
          </p:cNvPr>
          <p:cNvPicPr>
            <a:picLocks noChangeAspect="1"/>
          </p:cNvPicPr>
          <p:nvPr/>
        </p:nvPicPr>
        <p:blipFill>
          <a:blip r:embed="rId3"/>
          <a:stretch>
            <a:fillRect/>
          </a:stretch>
        </p:blipFill>
        <p:spPr>
          <a:xfrm>
            <a:off x="1341319" y="1626838"/>
            <a:ext cx="9168902" cy="5008783"/>
          </a:xfrm>
          <a:prstGeom prst="rect">
            <a:avLst/>
          </a:prstGeom>
        </p:spPr>
      </p:pic>
    </p:spTree>
    <p:extLst>
      <p:ext uri="{BB962C8B-B14F-4D97-AF65-F5344CB8AC3E}">
        <p14:creationId xmlns:p14="http://schemas.microsoft.com/office/powerpoint/2010/main" val="18125995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1154210" y="1352828"/>
            <a:ext cx="10076773" cy="5355312"/>
          </a:xfrm>
          <a:prstGeom prst="rect">
            <a:avLst/>
          </a:prstGeom>
          <a:noFill/>
        </p:spPr>
        <p:txBody>
          <a:bodyPr wrap="square" rtlCol="0" anchor="ctr">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DGX-1GPU</a:t>
            </a:r>
            <a:r>
              <a:rPr lang="zh-CN" altLang="zh-CN" sz="2400" dirty="0">
                <a:latin typeface="Microsoft YaHei" panose="020B0503020204020204" pitchFamily="34" charset="-122"/>
                <a:ea typeface="Microsoft YaHei" panose="020B0503020204020204" pitchFamily="34" charset="-122"/>
              </a:rPr>
              <a:t>服务器</a:t>
            </a:r>
            <a:r>
              <a:rPr lang="zh-CN" altLang="en-US" sz="2400" dirty="0">
                <a:latin typeface="Microsoft YaHei" panose="020B0503020204020204" pitchFamily="34" charset="-122"/>
                <a:ea typeface="Microsoft YaHei" panose="020B0503020204020204" pitchFamily="34" charset="-122"/>
                <a:sym typeface="Wingdings" pitchFamily="2" charset="2"/>
              </a:rPr>
              <a:t>： （由</a:t>
            </a:r>
            <a:r>
              <a:rPr lang="en-US" altLang="zh-CN" sz="2400" dirty="0">
                <a:latin typeface="Microsoft YaHei" panose="020B0503020204020204" pitchFamily="34" charset="-122"/>
                <a:ea typeface="Microsoft YaHei" panose="020B0503020204020204" pitchFamily="34" charset="-122"/>
                <a:sym typeface="Wingdings" pitchFamily="2" charset="2"/>
              </a:rPr>
              <a:t>GPU</a:t>
            </a:r>
            <a:r>
              <a:rPr lang="zh-CN" altLang="en-US" sz="2400" dirty="0">
                <a:latin typeface="Microsoft YaHei" panose="020B0503020204020204" pitchFamily="34" charset="-122"/>
                <a:ea typeface="Microsoft YaHei" panose="020B0503020204020204" pitchFamily="34" charset="-122"/>
                <a:sym typeface="Wingdings" pitchFamily="2" charset="2"/>
              </a:rPr>
              <a:t>构建的计算服务器）</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拥有</a:t>
            </a:r>
            <a:r>
              <a:rPr lang="en-US" altLang="zh-CN" sz="2000" dirty="0">
                <a:latin typeface="Microsoft YaHei" panose="020B0503020204020204" pitchFamily="34" charset="-122"/>
                <a:ea typeface="Microsoft YaHei" panose="020B0503020204020204" pitchFamily="34" charset="-122"/>
              </a:rPr>
              <a:t> 8 </a:t>
            </a:r>
            <a:r>
              <a:rPr lang="zh-CN" altLang="zh-CN" sz="2000" dirty="0">
                <a:latin typeface="Microsoft YaHei" panose="020B0503020204020204" pitchFamily="34" charset="-122"/>
                <a:ea typeface="Microsoft YaHei" panose="020B0503020204020204" pitchFamily="34" charset="-122"/>
              </a:rPr>
              <a:t>颗帕斯卡架构</a:t>
            </a:r>
            <a:r>
              <a:rPr lang="en-US" altLang="zh-CN" sz="2000" dirty="0">
                <a:latin typeface="Microsoft YaHei" panose="020B0503020204020204" pitchFamily="34" charset="-122"/>
                <a:ea typeface="Microsoft YaHei" panose="020B0503020204020204" pitchFamily="34" charset="-122"/>
              </a:rPr>
              <a:t> GP100 </a:t>
            </a:r>
            <a:r>
              <a:rPr lang="zh-CN" altLang="zh-CN"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 Tesla P100 GPU</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16G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128 GB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浮点运算（</a:t>
            </a:r>
            <a:r>
              <a:rPr lang="en-US" altLang="zh-CN" sz="2000" dirty="0">
                <a:latin typeface="Microsoft YaHei" panose="020B0503020204020204" pitchFamily="34" charset="-122"/>
                <a:ea typeface="Microsoft YaHei" panose="020B0503020204020204" pitchFamily="34" charset="-122"/>
              </a:rPr>
              <a:t>FP16) </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170 </a:t>
            </a:r>
            <a:r>
              <a:rPr lang="en-US" altLang="zh-CN" sz="2000" dirty="0" err="1">
                <a:latin typeface="Microsoft YaHei" panose="020B0503020204020204" pitchFamily="34" charset="-122"/>
                <a:ea typeface="Microsoft YaHei" panose="020B0503020204020204" pitchFamily="34" charset="-122"/>
              </a:rPr>
              <a:t>Tflops</a:t>
            </a:r>
            <a:r>
              <a:rPr lang="zh-CN" altLang="zh-CN" sz="2000" dirty="0">
                <a:latin typeface="Microsoft YaHei" panose="020B0503020204020204" pitchFamily="34" charset="-122"/>
                <a:ea typeface="Microsoft YaHei" panose="020B0503020204020204" pitchFamily="34" charset="-122"/>
              </a:rPr>
              <a:t>（相当于</a:t>
            </a:r>
            <a:r>
              <a:rPr lang="en-US" altLang="zh-CN" sz="2000" dirty="0">
                <a:latin typeface="Microsoft YaHei" panose="020B0503020204020204" pitchFamily="34" charset="-122"/>
                <a:ea typeface="Microsoft YaHei" panose="020B0503020204020204" pitchFamily="34" charset="-122"/>
              </a:rPr>
              <a:t> 250 </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x86</a:t>
            </a:r>
            <a:r>
              <a:rPr lang="zh-CN" altLang="zh-CN" sz="2000" dirty="0">
                <a:latin typeface="Microsoft YaHei" panose="020B0503020204020204" pitchFamily="34" charset="-122"/>
                <a:ea typeface="Microsoft YaHei" panose="020B0503020204020204" pitchFamily="34" charset="-122"/>
              </a:rPr>
              <a:t>服务器）</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存储：</a:t>
            </a:r>
            <a:r>
              <a:rPr lang="en-US" altLang="zh-CN" sz="2000" dirty="0">
                <a:latin typeface="Microsoft YaHei" panose="020B0503020204020204" pitchFamily="34" charset="-122"/>
                <a:ea typeface="Microsoft YaHei" panose="020B0503020204020204" pitchFamily="34" charset="-122"/>
              </a:rPr>
              <a:t>7 TB </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 SSD</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两颗</a:t>
            </a:r>
            <a:r>
              <a:rPr lang="en-US" altLang="zh-CN" sz="2000" dirty="0">
                <a:latin typeface="Microsoft YaHei" panose="020B0503020204020204" pitchFamily="34" charset="-122"/>
                <a:ea typeface="Microsoft YaHei" panose="020B0503020204020204" pitchFamily="34" charset="-122"/>
              </a:rPr>
              <a:t> 16 </a:t>
            </a:r>
            <a:r>
              <a:rPr lang="zh-CN" altLang="zh-CN"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 Xeon E5-2698v3 </a:t>
            </a:r>
            <a:r>
              <a:rPr lang="zh-CN" altLang="zh-CN"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 512 GB </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 DDR4 </a:t>
            </a:r>
            <a:r>
              <a:rPr lang="zh-CN" altLang="zh-CN" sz="2000" dirty="0">
                <a:latin typeface="Microsoft YaHei" panose="020B0503020204020204" pitchFamily="34" charset="-122"/>
                <a:ea typeface="Microsoft YaHei" panose="020B0503020204020204" pitchFamily="34" charset="-122"/>
              </a:rPr>
              <a:t>内存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功耗</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3200W</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售价</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129000$</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endParaRPr lang="en-US" altLang="zh-CN"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343032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46A5EB-307C-FA4E-A679-D54262E31F11}"/>
              </a:ext>
            </a:extLst>
          </p:cNvPr>
          <p:cNvSpPr txBox="1"/>
          <p:nvPr/>
        </p:nvSpPr>
        <p:spPr>
          <a:xfrm>
            <a:off x="539831" y="1200167"/>
            <a:ext cx="11112337" cy="5103128"/>
          </a:xfrm>
          <a:prstGeom prst="rect">
            <a:avLst/>
          </a:prstGeom>
          <a:noFill/>
        </p:spPr>
        <p:txBody>
          <a:bodyPr wrap="none" rtlCol="0" anchor="ctr">
            <a:spAutoFit/>
          </a:bodyPr>
          <a:lstStyle/>
          <a:p>
            <a:pPr lvl="0">
              <a:lnSpc>
                <a:spcPct val="150000"/>
              </a:lnSpc>
            </a:pPr>
            <a:r>
              <a:rPr lang="en-US" altLang="zh-CN" sz="2400" b="1" dirty="0">
                <a:latin typeface="Microsoft YaHei" panose="020B0503020204020204" pitchFamily="34" charset="-122"/>
                <a:ea typeface="Microsoft YaHei" panose="020B0503020204020204" pitchFamily="34" charset="-122"/>
              </a:rPr>
              <a:t>2.1 CUDA</a:t>
            </a:r>
            <a:r>
              <a:rPr lang="zh-CN" altLang="en-US" sz="2400" b="1" dirty="0">
                <a:latin typeface="Microsoft YaHei" panose="020B0503020204020204" pitchFamily="34" charset="-122"/>
                <a:ea typeface="Microsoft YaHei" panose="020B0503020204020204" pitchFamily="34" charset="-122"/>
              </a:rPr>
              <a:t>简介</a:t>
            </a:r>
            <a:endParaRPr lang="en-US" altLang="zh-CN" sz="2400" b="1"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en-US" altLang="zh-CN" sz="2000" baseline="30000" dirty="0">
                <a:latin typeface="Microsoft YaHei" panose="020B0503020204020204" pitchFamily="34" charset="-122"/>
                <a:ea typeface="Microsoft YaHei" panose="020B0503020204020204" pitchFamily="34" charset="-122"/>
              </a:rPr>
              <a:t>TM</a:t>
            </a:r>
            <a:r>
              <a:rPr lang="en-US" altLang="zh-CN" sz="2000" dirty="0">
                <a:latin typeface="Microsoft YaHei" panose="020B0503020204020204" pitchFamily="34" charset="-122"/>
                <a:ea typeface="Microsoft YaHei" panose="020B0503020204020204" pitchFamily="34" charset="-122"/>
              </a:rPr>
              <a:t>(Compute Unified Device Architecture)</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是英伟达</a:t>
            </a:r>
            <a:r>
              <a:rPr lang="zh-CN" altLang="en-US" sz="2000" dirty="0">
                <a:latin typeface="Microsoft YaHei" panose="020B0503020204020204" pitchFamily="34" charset="-122"/>
                <a:ea typeface="Microsoft YaHei" panose="020B0503020204020204" pitchFamily="34" charset="-122"/>
              </a:rPr>
              <a:t>公司（</a:t>
            </a:r>
            <a:r>
              <a:rPr lang="en-US" altLang="zh-CN" sz="2000" dirty="0">
                <a:latin typeface="Microsoft YaHei" panose="020B0503020204020204" pitchFamily="34" charset="-122"/>
                <a:ea typeface="Microsoft YaHei" panose="020B0503020204020204" pitchFamily="34" charset="-122"/>
              </a:rPr>
              <a:t> NVIDIA </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2006</a:t>
            </a:r>
            <a:r>
              <a:rPr lang="zh-CN" altLang="zh-CN"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11</a:t>
            </a:r>
            <a:r>
              <a:rPr lang="zh-CN" altLang="zh-CN" sz="2000" dirty="0">
                <a:latin typeface="Microsoft YaHei" panose="020B0503020204020204" pitchFamily="34" charset="-122"/>
                <a:ea typeface="Microsoft YaHei" panose="020B0503020204020204" pitchFamily="34" charset="-122"/>
              </a:rPr>
              <a:t>月</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提出的一种通用并行的架构（应用于计算密集型，</a:t>
            </a:r>
            <a:r>
              <a:rPr lang="en-US" altLang="zh-CN" sz="2000" dirty="0">
                <a:latin typeface="Microsoft YaHei" panose="020B0503020204020204" pitchFamily="34" charset="-122"/>
                <a:ea typeface="Microsoft YaHei" panose="020B0503020204020204" pitchFamily="34" charset="-122"/>
              </a:rPr>
              <a:t>SIMD</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，是一种</a:t>
            </a:r>
            <a:r>
              <a:rPr lang="zh-CN" altLang="zh-CN" sz="2000" dirty="0">
                <a:latin typeface="Microsoft YaHei" panose="020B0503020204020204" pitchFamily="34" charset="-122"/>
                <a:ea typeface="Microsoft YaHei" panose="020B0503020204020204" pitchFamily="34" charset="-122"/>
              </a:rPr>
              <a:t>的通用并行计算平台和编程模</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型</a:t>
            </a:r>
            <a:r>
              <a:rPr lang="zh-CN" altLang="en-US" sz="2000" dirty="0">
                <a:latin typeface="Microsoft YaHei" panose="020B0503020204020204" pitchFamily="34" charset="-122"/>
                <a:ea typeface="Microsoft YaHei" panose="020B0503020204020204" pitchFamily="34" charset="-122"/>
              </a:rPr>
              <a:t>。是随着</a:t>
            </a:r>
            <a:r>
              <a:rPr lang="zh-CN" altLang="zh-CN" sz="2000" dirty="0">
                <a:latin typeface="Microsoft YaHei" panose="020B0503020204020204" pitchFamily="34" charset="-122"/>
                <a:ea typeface="Microsoft YaHei" panose="020B0503020204020204" pitchFamily="34" charset="-122"/>
              </a:rPr>
              <a:t>多核</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和众核</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的出现，</a:t>
            </a:r>
            <a:r>
              <a:rPr lang="zh-CN" altLang="en-US" sz="2000" dirty="0">
                <a:latin typeface="Microsoft YaHei" panose="020B0503020204020204" pitchFamily="34" charset="-122"/>
                <a:ea typeface="Microsoft YaHei" panose="020B0503020204020204" pitchFamily="34" charset="-122"/>
              </a:rPr>
              <a:t>而</a:t>
            </a:r>
            <a:r>
              <a:rPr lang="zh-CN" altLang="zh-CN" sz="2000" dirty="0">
                <a:latin typeface="Microsoft YaHei" panose="020B0503020204020204" pitchFamily="34" charset="-122"/>
                <a:ea typeface="Microsoft YaHei" panose="020B0503020204020204" pitchFamily="34" charset="-122"/>
              </a:rPr>
              <a:t>出现的新的并行程序架构。</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设计为支持多种编程语言和应用编程接口！</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是在底层</a:t>
            </a:r>
            <a:r>
              <a:rPr lang="en-US" altLang="zh-CN" sz="2000" dirty="0">
                <a:latin typeface="Microsoft YaHei" panose="020B0503020204020204" pitchFamily="34" charset="-122"/>
                <a:ea typeface="Microsoft YaHei" panose="020B0503020204020204" pitchFamily="34" charset="-122"/>
              </a:rPr>
              <a:t>API</a:t>
            </a:r>
            <a:r>
              <a:rPr lang="zh-CN" altLang="zh-CN" sz="2000" dirty="0">
                <a:latin typeface="Microsoft YaHei" panose="020B0503020204020204" pitchFamily="34" charset="-122"/>
                <a:ea typeface="Microsoft YaHei" panose="020B0503020204020204" pitchFamily="34" charset="-122"/>
              </a:rPr>
              <a:t>的基础上，封装了一层，</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使得程序员可以使用</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语言来方便的编程。</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还支持</a:t>
            </a:r>
            <a:r>
              <a:rPr lang="en-US" altLang="zh-CN" sz="2000" dirty="0">
                <a:latin typeface="Microsoft YaHei" panose="020B0503020204020204" pitchFamily="34" charset="-122"/>
                <a:ea typeface="Microsoft YaHei" panose="020B0503020204020204" pitchFamily="34" charset="-122"/>
              </a:rPr>
              <a:t>C++/Python</a:t>
            </a:r>
            <a:r>
              <a:rPr lang="zh-CN" altLang="zh-CN" sz="2000" dirty="0">
                <a:latin typeface="Microsoft YaHei" panose="020B0503020204020204" pitchFamily="34" charset="-122"/>
                <a:ea typeface="Microsoft YaHei" panose="020B0503020204020204" pitchFamily="34" charset="-122"/>
              </a:rPr>
              <a:t>等更高级的语言编程；</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此外，</a:t>
            </a:r>
            <a:r>
              <a:rPr lang="en-US" altLang="zh-CN" sz="2000" dirty="0">
                <a:latin typeface="Microsoft YaHei" panose="020B0503020204020204" pitchFamily="34" charset="-122"/>
                <a:ea typeface="Microsoft YaHei" panose="020B0503020204020204" pitchFamily="34" charset="-122"/>
              </a:rPr>
              <a:t>NVIDIA</a:t>
            </a:r>
            <a:r>
              <a:rPr lang="zh-CN" altLang="zh-CN" sz="2000" dirty="0">
                <a:latin typeface="Microsoft YaHei" panose="020B0503020204020204" pitchFamily="34" charset="-122"/>
                <a:ea typeface="Microsoft YaHei" panose="020B0503020204020204" pitchFamily="34" charset="-122"/>
              </a:rPr>
              <a:t>还提供了</a:t>
            </a:r>
            <a:r>
              <a:rPr lang="en-US" altLang="zh-CN" sz="2000" dirty="0" err="1">
                <a:latin typeface="Microsoft YaHei" panose="020B0503020204020204" pitchFamily="34" charset="-122"/>
                <a:ea typeface="Microsoft YaHei" panose="020B0503020204020204" pitchFamily="34" charset="-122"/>
              </a:rPr>
              <a:t>CuDNN</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TensorRT</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NPP</a:t>
            </a:r>
            <a:r>
              <a:rPr lang="zh-CN" altLang="zh-CN" sz="2000" dirty="0">
                <a:latin typeface="Microsoft YaHei" panose="020B0503020204020204" pitchFamily="34" charset="-122"/>
                <a:ea typeface="Microsoft YaHei" panose="020B0503020204020204" pitchFamily="34" charset="-122"/>
              </a:rPr>
              <a:t>等更高级的库函数。</a:t>
            </a:r>
            <a:endParaRPr lang="en-US"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616452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46A5EB-307C-FA4E-A679-D54262E31F11}"/>
              </a:ext>
            </a:extLst>
          </p:cNvPr>
          <p:cNvSpPr txBox="1"/>
          <p:nvPr/>
        </p:nvSpPr>
        <p:spPr>
          <a:xfrm>
            <a:off x="498438" y="1359105"/>
            <a:ext cx="6773732" cy="4641463"/>
          </a:xfrm>
          <a:prstGeom prst="rect">
            <a:avLst/>
          </a:prstGeom>
          <a:noFill/>
        </p:spPr>
        <p:txBody>
          <a:bodyPr wrap="square" rtlCol="0" anchor="ctr">
            <a:spAutoFit/>
          </a:bodyPr>
          <a:lstStyle/>
          <a:p>
            <a:pPr lvl="0">
              <a:lnSpc>
                <a:spcPct val="150000"/>
              </a:lnSpc>
            </a:pPr>
            <a:r>
              <a:rPr lang="zh-CN" altLang="en-US" sz="2400" b="1" dirty="0">
                <a:latin typeface="Microsoft YaHei" panose="020B0503020204020204" pitchFamily="34" charset="-122"/>
                <a:ea typeface="Microsoft YaHei" panose="020B0503020204020204" pitchFamily="34" charset="-122"/>
              </a:rPr>
              <a:t>为什么是</a:t>
            </a:r>
            <a:r>
              <a:rPr lang="en-US" altLang="zh-CN" sz="2400" b="1" dirty="0">
                <a:latin typeface="Microsoft YaHei" panose="020B0503020204020204" pitchFamily="34" charset="-122"/>
                <a:ea typeface="Microsoft YaHei" panose="020B0503020204020204" pitchFamily="34" charset="-122"/>
              </a:rPr>
              <a:t>CUDA</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a:solidFill>
                  <a:srgbClr val="C00000"/>
                </a:solidFill>
                <a:latin typeface="Microsoft YaHei" panose="020B0503020204020204" pitchFamily="34" charset="-122"/>
                <a:ea typeface="Microsoft YaHei" panose="020B0503020204020204" pitchFamily="34" charset="-122"/>
              </a:rPr>
              <a:t>CUDA</a:t>
            </a:r>
            <a:r>
              <a:rPr lang="en" altLang="zh-CN" sz="2000" dirty="0">
                <a:latin typeface="Microsoft YaHei" panose="020B0503020204020204" pitchFamily="34" charset="-122"/>
                <a:ea typeface="Microsoft YaHei" panose="020B0503020204020204" pitchFamily="34" charset="-122"/>
              </a:rPr>
              <a:t>(Compute Unified Device Architecture</a:t>
            </a:r>
            <a:r>
              <a:rPr lang="zh-CN" altLang="en-US" sz="2000" dirty="0">
                <a:latin typeface="Microsoft YaHei" panose="020B0503020204020204" pitchFamily="34" charset="-122"/>
                <a:ea typeface="Microsoft YaHei" panose="020B0503020204020204" pitchFamily="34" charset="-122"/>
              </a:rPr>
              <a:t>，计算统一设备架构</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，竞争对手</a:t>
            </a:r>
            <a:r>
              <a:rPr lang="en" altLang="zh-CN" sz="2000" b="1" dirty="0">
                <a:solidFill>
                  <a:srgbClr val="C00000"/>
                </a:solidFill>
                <a:latin typeface="Microsoft YaHei" panose="020B0503020204020204" pitchFamily="34" charset="-122"/>
                <a:ea typeface="Microsoft YaHei" panose="020B0503020204020204" pitchFamily="34" charset="-122"/>
              </a:rPr>
              <a:t>OpenCL</a:t>
            </a:r>
            <a:r>
              <a:rPr lang="en" altLang="zh-CN" sz="2000" dirty="0">
                <a:latin typeface="Microsoft YaHei" panose="020B0503020204020204" pitchFamily="34" charset="-122"/>
                <a:ea typeface="Microsoft YaHei" panose="020B0503020204020204" pitchFamily="34" charset="-122"/>
              </a:rPr>
              <a:t>(from 2008</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苹果公司</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latin typeface="Microsoft YaHei" panose="020B0503020204020204" pitchFamily="34" charset="-122"/>
                <a:ea typeface="Microsoft YaHei" panose="020B0503020204020204" pitchFamily="34" charset="-122"/>
              </a:rPr>
              <a:t>CUDA </a:t>
            </a:r>
            <a:r>
              <a:rPr lang="zh-CN" altLang="en-US" sz="2000" dirty="0">
                <a:latin typeface="Microsoft YaHei" panose="020B0503020204020204" pitchFamily="34" charset="-122"/>
                <a:ea typeface="Microsoft YaHei" panose="020B0503020204020204" pitchFamily="34" charset="-122"/>
              </a:rPr>
              <a:t>是</a:t>
            </a:r>
            <a:r>
              <a:rPr lang="en"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专有的，即只能用</a:t>
            </a:r>
            <a:r>
              <a:rPr lang="en"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a:t>
            </a:r>
          </a:p>
          <a:p>
            <a:pPr>
              <a:lnSpc>
                <a:spcPct val="150000"/>
              </a:lnSpc>
            </a:pP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是所有主流媒介采用的一直标准，</a:t>
            </a: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可以在所有平台</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Nvidia, AMD</a:t>
            </a:r>
            <a:r>
              <a:rPr lang="zh-CN" altLang="en-US" sz="2000" dirty="0">
                <a:latin typeface="Microsoft YaHei" panose="020B0503020204020204" pitchFamily="34" charset="-122"/>
                <a:ea typeface="Microsoft YaHei" panose="020B0503020204020204" pitchFamily="34" charset="-122"/>
              </a:rPr>
              <a:t>等</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执行，但是否能具有好的运行效果会有差异，同一时刻</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更快，</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未来会比</a:t>
            </a: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发展更快。</a:t>
            </a:r>
            <a:endParaRPr lang="e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2476847E-4DD4-B34B-8713-E9E51A48C652}"/>
              </a:ext>
            </a:extLst>
          </p:cNvPr>
          <p:cNvPicPr>
            <a:picLocks noChangeAspect="1"/>
          </p:cNvPicPr>
          <p:nvPr/>
        </p:nvPicPr>
        <p:blipFill>
          <a:blip r:embed="rId3"/>
          <a:stretch>
            <a:fillRect/>
          </a:stretch>
        </p:blipFill>
        <p:spPr>
          <a:xfrm>
            <a:off x="7365402" y="1578467"/>
            <a:ext cx="4521798" cy="4542630"/>
          </a:xfrm>
          <a:prstGeom prst="rect">
            <a:avLst/>
          </a:prstGeom>
        </p:spPr>
      </p:pic>
    </p:spTree>
    <p:extLst>
      <p:ext uri="{BB962C8B-B14F-4D97-AF65-F5344CB8AC3E}">
        <p14:creationId xmlns:p14="http://schemas.microsoft.com/office/powerpoint/2010/main" val="9934702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a:extLst>
              <a:ext uri="{FF2B5EF4-FFF2-40B4-BE49-F238E27FC236}">
                <a16:creationId xmlns:a16="http://schemas.microsoft.com/office/drawing/2014/main" id="{F1CC5CF7-6AD0-3E4B-BC3A-1640BBBB4597}"/>
              </a:ext>
            </a:extLst>
          </p:cNvPr>
          <p:cNvSpPr>
            <a:spLocks noChangeArrowheads="1"/>
          </p:cNvSpPr>
          <p:nvPr/>
        </p:nvSpPr>
        <p:spPr bwMode="auto">
          <a:xfrm>
            <a:off x="720762" y="1369849"/>
            <a:ext cx="24676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Picture 1">
            <a:extLst>
              <a:ext uri="{FF2B5EF4-FFF2-40B4-BE49-F238E27FC236}">
                <a16:creationId xmlns:a16="http://schemas.microsoft.com/office/drawing/2014/main" id="{7AD787BC-BFAE-1E4E-86D4-D73E5867C62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7086" y="1266191"/>
            <a:ext cx="10693101" cy="516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4470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C9F9830-DB8D-E344-A3EE-653C1E50E7FD}"/>
              </a:ext>
            </a:extLst>
          </p:cNvPr>
          <p:cNvSpPr txBox="1"/>
          <p:nvPr/>
        </p:nvSpPr>
        <p:spPr>
          <a:xfrm>
            <a:off x="627086" y="1176276"/>
            <a:ext cx="11419665" cy="2333139"/>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2.2</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计算能力</a:t>
            </a:r>
            <a:r>
              <a:rPr lang="en-US" altLang="zh-CN" sz="2400" b="1" dirty="0">
                <a:latin typeface="Microsoft YaHei" panose="020B0503020204020204" pitchFamily="34" charset="-122"/>
                <a:ea typeface="Microsoft YaHei" panose="020B0503020204020204" pitchFamily="34" charset="-122"/>
              </a:rPr>
              <a:t>(Compute Capability)</a:t>
            </a:r>
            <a:r>
              <a:rPr lang="zh-CN" altLang="zh-CN" sz="2400" b="1" dirty="0">
                <a:latin typeface="Microsoft YaHei" panose="020B0503020204020204" pitchFamily="34" charset="-122"/>
                <a:ea typeface="Microsoft YaHei" panose="020B0503020204020204" pitchFamily="34" charset="-122"/>
              </a:rPr>
              <a:t> </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所谓的计算能力</a:t>
            </a:r>
            <a:r>
              <a:rPr lang="en-US" altLang="zh-CN" sz="2000" dirty="0">
                <a:latin typeface="Microsoft YaHei" panose="020B0503020204020204" pitchFamily="34" charset="-122"/>
                <a:ea typeface="Microsoft YaHei" panose="020B0503020204020204" pitchFamily="34" charset="-122"/>
              </a:rPr>
              <a:t>(Compute Capability)</a:t>
            </a:r>
            <a:r>
              <a:rPr lang="zh-CN" altLang="zh-CN" sz="2000" dirty="0">
                <a:latin typeface="Microsoft YaHei" panose="020B0503020204020204" pitchFamily="34" charset="-122"/>
                <a:ea typeface="Microsoft YaHei" panose="020B0503020204020204" pitchFamily="34" charset="-122"/>
              </a:rPr>
              <a:t>，说白了就是</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的版本号。有时也被称作</a:t>
            </a:r>
            <a:r>
              <a:rPr lang="en-US" altLang="zh-CN" sz="2000" dirty="0">
                <a:latin typeface="Microsoft YaHei" panose="020B0503020204020204" pitchFamily="34" charset="-122"/>
                <a:ea typeface="Microsoft YaHei" panose="020B0503020204020204" pitchFamily="34" charset="-122"/>
              </a:rPr>
              <a:t>SM Version</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不同版本的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具有不同的特性，因此程序编写也会有所差异。计算能力为</a:t>
            </a:r>
            <a:r>
              <a:rPr lang="en-US" altLang="zh-CN" sz="2000" dirty="0">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，其中主版本号</a:t>
            </a:r>
            <a:r>
              <a:rPr lang="en-US" altLang="zh-CN" sz="2000" dirty="0">
                <a:latin typeface="Microsoft YaHei" panose="020B0503020204020204" pitchFamily="34" charset="-122"/>
                <a:ea typeface="Microsoft YaHei" panose="020B0503020204020204" pitchFamily="34" charset="-122"/>
              </a:rPr>
              <a:t>X</a:t>
            </a:r>
          </a:p>
          <a:p>
            <a:pPr>
              <a:lnSpc>
                <a:spcPct val="150000"/>
              </a:lnSpc>
            </a:pPr>
            <a:r>
              <a:rPr lang="zh-CN" altLang="zh-CN" sz="2000" dirty="0">
                <a:latin typeface="Microsoft YaHei" panose="020B0503020204020204" pitchFamily="34" charset="-122"/>
                <a:ea typeface="Microsoft YaHei" panose="020B0503020204020204" pitchFamily="34" charset="-122"/>
              </a:rPr>
              <a:t>代表架构，各个架构如下表：</a:t>
            </a:r>
          </a:p>
          <a:p>
            <a:pPr>
              <a:lnSpc>
                <a:spcPct val="120000"/>
              </a:lnSpc>
            </a:pPr>
            <a:endParaRPr kumimoji="1" lang="zh-CN" altLang="en-US" dirty="0">
              <a:solidFill>
                <a:schemeClr val="tx1">
                  <a:lumMod val="75000"/>
                  <a:lumOff val="25000"/>
                </a:schemeClr>
              </a:solidFill>
            </a:endParaRPr>
          </a:p>
        </p:txBody>
      </p:sp>
      <p:sp>
        <p:nvSpPr>
          <p:cNvPr id="3" name="Rectangle 2">
            <a:extLst>
              <a:ext uri="{FF2B5EF4-FFF2-40B4-BE49-F238E27FC236}">
                <a16:creationId xmlns:a16="http://schemas.microsoft.com/office/drawing/2014/main" id="{B297068D-C70E-0F4B-8027-654F8431E0A8}"/>
              </a:ext>
            </a:extLst>
          </p:cNvPr>
          <p:cNvSpPr>
            <a:spLocks noChangeArrowheads="1"/>
          </p:cNvSpPr>
          <p:nvPr/>
        </p:nvSpPr>
        <p:spPr bwMode="auto">
          <a:xfrm>
            <a:off x="1097280" y="3417529"/>
            <a:ext cx="146304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Picture 1">
            <a:extLst>
              <a:ext uri="{FF2B5EF4-FFF2-40B4-BE49-F238E27FC236}">
                <a16:creationId xmlns:a16="http://schemas.microsoft.com/office/drawing/2014/main" id="{707B3AC8-DF40-1041-8FE7-52865D45FB7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97280" y="3417530"/>
            <a:ext cx="2194560" cy="29413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2A9709A-B2EC-894A-B507-D1FA681082F4}"/>
              </a:ext>
            </a:extLst>
          </p:cNvPr>
          <p:cNvSpPr txBox="1"/>
          <p:nvPr/>
        </p:nvSpPr>
        <p:spPr>
          <a:xfrm>
            <a:off x="3539799" y="3417529"/>
            <a:ext cx="8258992" cy="2807885"/>
          </a:xfrm>
          <a:prstGeom prst="rect">
            <a:avLst/>
          </a:prstGeom>
          <a:noFill/>
        </p:spPr>
        <p:txBody>
          <a:bodyPr wrap="non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的书籍文档中，我们经常能看到</a:t>
            </a:r>
            <a:r>
              <a:rPr lang="en-US" altLang="zh-CN" sz="2000" dirty="0">
                <a:latin typeface="Microsoft YaHei" panose="020B0503020204020204" pitchFamily="34" charset="-122"/>
                <a:ea typeface="Microsoft YaHei" panose="020B0503020204020204" pitchFamily="34" charset="-122"/>
              </a:rPr>
              <a:t>"1.x"</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"5.x"</a:t>
            </a:r>
            <a:r>
              <a:rPr lang="zh-CN" altLang="zh-CN" sz="2000" dirty="0">
                <a:latin typeface="Microsoft YaHei" panose="020B0503020204020204" pitchFamily="34" charset="-122"/>
                <a:ea typeface="Microsoft YaHei" panose="020B0503020204020204" pitchFamily="34" charset="-122"/>
              </a:rPr>
              <a:t>等这样的字眼，</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代表第</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代</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第</a:t>
            </a:r>
            <a:r>
              <a:rPr lang="en-US" altLang="zh-CN" sz="2000" dirty="0">
                <a:latin typeface="Microsoft YaHei" panose="020B0503020204020204" pitchFamily="34" charset="-122"/>
                <a:ea typeface="Microsoft YaHei" panose="020B0503020204020204" pitchFamily="34" charset="-122"/>
              </a:rPr>
              <a:t>5</a:t>
            </a:r>
            <a:r>
              <a:rPr lang="zh-CN" altLang="zh-CN" sz="2000" dirty="0">
                <a:latin typeface="Microsoft YaHei" panose="020B0503020204020204" pitchFamily="34" charset="-122"/>
                <a:ea typeface="Microsoft YaHei" panose="020B0503020204020204" pitchFamily="34" charset="-122"/>
              </a:rPr>
              <a:t>代架构，也就是</a:t>
            </a:r>
            <a:r>
              <a:rPr lang="en-US" altLang="zh-CN" sz="2000" dirty="0">
                <a:latin typeface="Microsoft YaHei" panose="020B0503020204020204" pitchFamily="34" charset="-122"/>
                <a:ea typeface="Microsoft YaHei" panose="020B0503020204020204" pitchFamily="34" charset="-122"/>
              </a:rPr>
              <a:t>Tesla/Maxwell</a:t>
            </a:r>
            <a:r>
              <a:rPr lang="zh-CN" altLang="zh-CN" sz="2000" dirty="0">
                <a:latin typeface="Microsoft YaHei" panose="020B0503020204020204" pitchFamily="34" charset="-122"/>
                <a:ea typeface="Microsoft YaHei" panose="020B0503020204020204" pitchFamily="34" charset="-122"/>
              </a:rPr>
              <a:t>架构。</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次版本号</a:t>
            </a:r>
            <a:r>
              <a:rPr lang="en-US" altLang="zh-CN" sz="2000" dirty="0">
                <a:latin typeface="Microsoft YaHei" panose="020B0503020204020204" pitchFamily="34" charset="-122"/>
                <a:ea typeface="Microsoft YaHei" panose="020B0503020204020204" pitchFamily="34" charset="-122"/>
              </a:rPr>
              <a:t>Y</a:t>
            </a:r>
            <a:r>
              <a:rPr lang="zh-CN" altLang="zh-CN" sz="2000" dirty="0">
                <a:latin typeface="Microsoft YaHei" panose="020B0503020204020204" pitchFamily="34" charset="-122"/>
                <a:ea typeface="Microsoft YaHei" panose="020B0503020204020204" pitchFamily="34" charset="-122"/>
              </a:rPr>
              <a:t>，代表在架构的基础上，有一定改进，或者有一些新特性</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的引入。最新的图灵架构</a:t>
            </a:r>
            <a:r>
              <a:rPr lang="en-US" altLang="zh-CN" sz="2000" dirty="0">
                <a:latin typeface="Microsoft YaHei" panose="020B0503020204020204" pitchFamily="34" charset="-122"/>
                <a:ea typeface="Microsoft YaHei" panose="020B0503020204020204" pitchFamily="34" charset="-122"/>
              </a:rPr>
              <a:t>(Turing)</a:t>
            </a:r>
            <a:r>
              <a:rPr lang="zh-CN" altLang="zh-CN" sz="2000" dirty="0">
                <a:latin typeface="Microsoft YaHei" panose="020B0503020204020204" pitchFamily="34" charset="-122"/>
                <a:ea typeface="Microsoft YaHei" panose="020B0503020204020204" pitchFamily="34" charset="-122"/>
              </a:rPr>
              <a:t>，实际上计算能力是</a:t>
            </a:r>
            <a:r>
              <a:rPr lang="en-US" altLang="zh-CN" sz="2000" dirty="0">
                <a:latin typeface="Microsoft YaHei" panose="020B0503020204020204" pitchFamily="34" charset="-122"/>
                <a:ea typeface="Microsoft YaHei" panose="020B0503020204020204" pitchFamily="34" charset="-122"/>
              </a:rPr>
              <a:t>7.5</a:t>
            </a:r>
            <a:r>
              <a:rPr lang="zh-CN" altLang="zh-CN" sz="2000" dirty="0">
                <a:latin typeface="Microsoft YaHei" panose="020B0503020204020204" pitchFamily="34" charset="-122"/>
                <a:ea typeface="Microsoft YaHei" panose="020B0503020204020204" pitchFamily="34" charset="-122"/>
              </a:rPr>
              <a:t>，也就是说还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是属于</a:t>
            </a:r>
            <a:r>
              <a:rPr lang="en-US" altLang="zh-CN" sz="2000" dirty="0">
                <a:latin typeface="Microsoft YaHei" panose="020B0503020204020204" pitchFamily="34" charset="-122"/>
                <a:ea typeface="Microsoft YaHei" panose="020B0503020204020204" pitchFamily="34" charset="-122"/>
              </a:rPr>
              <a:t>Volta</a:t>
            </a:r>
            <a:r>
              <a:rPr lang="zh-CN" altLang="zh-CN" sz="2000" dirty="0">
                <a:latin typeface="Microsoft YaHei" panose="020B0503020204020204" pitchFamily="34" charset="-122"/>
                <a:ea typeface="Microsoft YaHei" panose="020B0503020204020204" pitchFamily="34" charset="-122"/>
              </a:rPr>
              <a:t>架构。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62033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55A6A3-5647-3B4C-B200-B5E9455E2E59}"/>
              </a:ext>
            </a:extLst>
          </p:cNvPr>
          <p:cNvSpPr txBox="1"/>
          <p:nvPr/>
        </p:nvSpPr>
        <p:spPr>
          <a:xfrm>
            <a:off x="663724" y="1156873"/>
            <a:ext cx="8276926" cy="474687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2.3</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英伟达</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英伟达架构：</a:t>
            </a:r>
            <a:r>
              <a:rPr lang="en-US" altLang="zh-CN" sz="2000" dirty="0">
                <a:latin typeface="Microsoft YaHei" panose="020B0503020204020204" pitchFamily="34" charset="-122"/>
                <a:ea typeface="Microsoft YaHei" panose="020B0503020204020204" pitchFamily="34" charset="-122"/>
              </a:rPr>
              <a:t>Kepler(</a:t>
            </a:r>
            <a:r>
              <a:rPr lang="zh-CN" altLang="zh-CN" sz="2000" dirty="0">
                <a:latin typeface="Microsoft YaHei" panose="020B0503020204020204" pitchFamily="34" charset="-122"/>
                <a:ea typeface="Microsoft YaHei" panose="020B0503020204020204" pitchFamily="34" charset="-122"/>
              </a:rPr>
              <a:t>开普勒，计算能力</a:t>
            </a:r>
            <a:r>
              <a:rPr lang="en-US" altLang="zh-CN" sz="2000" dirty="0">
                <a:latin typeface="Microsoft YaHei" panose="020B0503020204020204" pitchFamily="34" charset="-122"/>
                <a:ea typeface="Microsoft YaHei" panose="020B0503020204020204" pitchFamily="34" charset="-122"/>
              </a:rPr>
              <a:t>3.x)</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Maxwell(</a:t>
            </a:r>
            <a:r>
              <a:rPr lang="zh-CN" altLang="zh-CN" sz="2000" dirty="0">
                <a:latin typeface="Microsoft YaHei" panose="020B0503020204020204" pitchFamily="34" charset="-122"/>
                <a:ea typeface="Microsoft YaHei" panose="020B0503020204020204" pitchFamily="34" charset="-122"/>
              </a:rPr>
              <a:t>麦克斯韦，计算能力</a:t>
            </a:r>
            <a:r>
              <a:rPr lang="en-US" altLang="zh-CN" sz="2000" dirty="0">
                <a:latin typeface="Microsoft YaHei" panose="020B0503020204020204" pitchFamily="34" charset="-122"/>
                <a:ea typeface="Microsoft YaHei" panose="020B0503020204020204" pitchFamily="34" charset="-122"/>
              </a:rPr>
              <a:t>5.x)</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Pascal(</a:t>
            </a:r>
            <a:r>
              <a:rPr lang="zh-CN" altLang="zh-CN" sz="2000" dirty="0">
                <a:latin typeface="Microsoft YaHei" panose="020B0503020204020204" pitchFamily="34" charset="-122"/>
                <a:ea typeface="Microsoft YaHei" panose="020B0503020204020204" pitchFamily="34" charset="-122"/>
              </a:rPr>
              <a:t>帕斯卡，计算能力</a:t>
            </a:r>
            <a:r>
              <a:rPr lang="en-US" altLang="zh-CN" sz="2000" dirty="0">
                <a:latin typeface="Microsoft YaHei" panose="020B0503020204020204" pitchFamily="34" charset="-122"/>
                <a:ea typeface="Microsoft YaHei" panose="020B0503020204020204" pitchFamily="34" charset="-122"/>
              </a:rPr>
              <a:t>6.x)</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Volta(</a:t>
            </a:r>
            <a:r>
              <a:rPr lang="zh-CN" altLang="zh-CN" sz="2000" dirty="0">
                <a:latin typeface="Microsoft YaHei" panose="020B0503020204020204" pitchFamily="34" charset="-122"/>
                <a:ea typeface="Microsoft YaHei" panose="020B0503020204020204" pitchFamily="34" charset="-122"/>
              </a:rPr>
              <a:t>沃尔特，计算能力</a:t>
            </a:r>
            <a:r>
              <a:rPr lang="en-US" altLang="zh-CN" sz="2000" dirty="0">
                <a:latin typeface="Microsoft YaHei" panose="020B0503020204020204" pitchFamily="34" charset="-122"/>
                <a:ea typeface="Microsoft YaHei" panose="020B0503020204020204" pitchFamily="34" charset="-122"/>
              </a:rPr>
              <a:t>7.x)</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英伟达</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系列：</a:t>
            </a:r>
            <a:r>
              <a:rPr lang="en-US" altLang="zh-CN" sz="2000" dirty="0" err="1">
                <a:latin typeface="Microsoft YaHei" panose="020B0503020204020204" pitchFamily="34" charset="-122"/>
                <a:ea typeface="Microsoft YaHei" panose="020B0503020204020204" pitchFamily="34" charset="-122"/>
              </a:rPr>
              <a:t>Tegra</a:t>
            </a:r>
            <a:r>
              <a:rPr lang="zh-CN" altLang="en-US" sz="2000"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GeForce</a:t>
            </a:r>
            <a:r>
              <a:rPr lang="zh-CN" altLang="en-US" sz="2000"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Quadro</a:t>
            </a:r>
            <a:r>
              <a:rPr lang="zh-CN" altLang="en-US" sz="2000" dirty="0">
                <a:latin typeface="Microsoft YaHei" panose="020B0503020204020204" pitchFamily="34" charset="-122"/>
                <a:ea typeface="Microsoft YaHei" panose="020B0503020204020204" pitchFamily="34" charset="-122"/>
              </a:rPr>
              <a:t>系列</a:t>
            </a:r>
            <a:r>
              <a:rPr lang="zh-CN" altLang="zh-CN" sz="2000" dirty="0">
                <a:latin typeface="Microsoft YaHei" panose="020B0503020204020204" pitchFamily="34" charset="-122"/>
                <a:ea typeface="Microsoft YaHei" panose="020B0503020204020204" pitchFamily="34" charset="-122"/>
              </a:rPr>
              <a:t>（夸德罗）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Tesla</a:t>
            </a:r>
            <a:r>
              <a:rPr lang="zh-CN" altLang="en-US" sz="2000" dirty="0">
                <a:latin typeface="Microsoft YaHei" panose="020B0503020204020204" pitchFamily="34" charset="-122"/>
                <a:ea typeface="Microsoft YaHei" panose="020B0503020204020204" pitchFamily="34" charset="-122"/>
              </a:rPr>
              <a:t>系列</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K</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等架构</a:t>
            </a:r>
            <a:r>
              <a:rPr lang="zh-CN" altLang="zh-CN" sz="2000" dirty="0">
                <a:latin typeface="Microsoft YaHei" panose="020B0503020204020204" pitchFamily="34" charset="-122"/>
                <a:ea typeface="Microsoft YaHei" panose="020B0503020204020204" pitchFamily="34" charset="-122"/>
              </a:rPr>
              <a:t>）</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58023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260176-D24F-8E48-832D-68950D45F159}"/>
              </a:ext>
            </a:extLst>
          </p:cNvPr>
          <p:cNvSpPr txBox="1"/>
          <p:nvPr/>
        </p:nvSpPr>
        <p:spPr>
          <a:xfrm>
            <a:off x="546712" y="1155021"/>
            <a:ext cx="4036045" cy="5379358"/>
          </a:xfrm>
          <a:prstGeom prst="rect">
            <a:avLst/>
          </a:prstGeom>
          <a:noFill/>
        </p:spPr>
        <p:txBody>
          <a:bodyPr wrap="square" rtlCol="0" anchor="ctr">
            <a:spAutoFit/>
          </a:bodyPr>
          <a:lstStyle/>
          <a:p>
            <a:pPr>
              <a:lnSpc>
                <a:spcPct val="120000"/>
              </a:lnSpc>
            </a:pPr>
            <a:r>
              <a:rPr lang="en-US" altLang="zh-CN" sz="2400" b="1" dirty="0">
                <a:latin typeface="Microsoft YaHei" panose="020B0503020204020204" pitchFamily="34" charset="-122"/>
                <a:ea typeface="Microsoft YaHei" panose="020B0503020204020204" pitchFamily="34" charset="-122"/>
              </a:rPr>
              <a:t>2.4</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可扩展的编程模型</a:t>
            </a:r>
            <a:endParaRPr lang="en-US" altLang="zh-CN" sz="2400" b="1" dirty="0">
              <a:latin typeface="Microsoft YaHei" panose="020B0503020204020204" pitchFamily="34" charset="-122"/>
              <a:ea typeface="Microsoft YaHei" panose="020B0503020204020204" pitchFamily="34" charset="-122"/>
            </a:endParaRPr>
          </a:p>
          <a:p>
            <a:pPr>
              <a:lnSpc>
                <a:spcPct val="120000"/>
              </a:lnSpc>
            </a:pPr>
            <a:endParaRPr lang="en-US" altLang="zh-CN" sz="2400" b="1" dirty="0">
              <a:latin typeface="Microsoft YaHei" panose="020B0503020204020204" pitchFamily="34" charset="-122"/>
              <a:ea typeface="Microsoft YaHei" panose="020B0503020204020204" pitchFamily="34" charset="-122"/>
            </a:endParaRP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的编程模型，使得同一个</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程序，可以在不同的显卡上运行。如图所示，</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程序会创建一些线程块</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，线程块会被调度到空闲的</a:t>
            </a:r>
            <a:r>
              <a:rPr lang="zh-CN" altLang="zh-CN" sz="2000" b="1" dirty="0">
                <a:solidFill>
                  <a:srgbClr val="C00000"/>
                </a:solidFill>
                <a:latin typeface="Microsoft YaHei" panose="020B0503020204020204" pitchFamily="34" charset="-122"/>
                <a:ea typeface="Microsoft YaHei" panose="020B0503020204020204" pitchFamily="34" charset="-122"/>
              </a:rPr>
              <a:t>流处理器簇</a:t>
            </a:r>
            <a:r>
              <a:rPr lang="en-US" altLang="zh-CN" sz="2000" b="1" dirty="0">
                <a:solidFill>
                  <a:srgbClr val="C00000"/>
                </a:solidFill>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上去。当线程块执行完毕后，线程块会退出</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，释放出</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的资源，以供其他待执行线程块调度进去。</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因此，无论是只有</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，还是有</a:t>
            </a:r>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，这些线程块都会被调度执行，只不过是执行的时间有长有短。</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1261A73C-803C-EB49-8725-DC6B8034FE3D}"/>
              </a:ext>
            </a:extLst>
          </p:cNvPr>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Picture 1">
            <a:extLst>
              <a:ext uri="{FF2B5EF4-FFF2-40B4-BE49-F238E27FC236}">
                <a16:creationId xmlns:a16="http://schemas.microsoft.com/office/drawing/2014/main" id="{BFADBBE4-CFCC-884E-95B0-8782359F2F5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937759" y="1172583"/>
            <a:ext cx="6912809" cy="533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641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260176-D24F-8E48-832D-68950D45F159}"/>
              </a:ext>
            </a:extLst>
          </p:cNvPr>
          <p:cNvSpPr txBox="1"/>
          <p:nvPr/>
        </p:nvSpPr>
        <p:spPr>
          <a:xfrm>
            <a:off x="627086" y="1007453"/>
            <a:ext cx="11308215" cy="1515223"/>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CUDA</a:t>
            </a:r>
            <a:r>
              <a:rPr lang="zh-CN" altLang="en-US" sz="2400" b="1" dirty="0">
                <a:latin typeface="Microsoft YaHei" panose="020B0503020204020204" pitchFamily="34" charset="-122"/>
                <a:ea typeface="Microsoft YaHei" panose="020B0503020204020204" pitchFamily="34" charset="-122"/>
              </a:rPr>
              <a:t>程序的组织结构</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在编程时被称为设备</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device)</a:t>
            </a:r>
            <a:r>
              <a:rPr lang="zh-CN" altLang="en-US" sz="2000" dirty="0">
                <a:latin typeface="Microsoft YaHei" panose="020B0503020204020204" pitchFamily="34" charset="-122"/>
                <a:ea typeface="Microsoft YaHei" panose="020B0503020204020204" pitchFamily="34" charset="-122"/>
              </a:rPr>
              <a:t>端，</a:t>
            </a:r>
            <a:r>
              <a:rPr lang="en"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被称为主机</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host)</a:t>
            </a:r>
            <a:r>
              <a:rPr lang="zh-CN" altLang="en-US" sz="2000" dirty="0">
                <a:latin typeface="Microsoft YaHei" panose="020B0503020204020204" pitchFamily="34" charset="-122"/>
                <a:ea typeface="Microsoft YaHei" panose="020B0503020204020204" pitchFamily="34" charset="-122"/>
              </a:rPr>
              <a:t>端</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段代码需要以核函数的形式加载，执行在</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设备端</a:t>
            </a:r>
          </a:p>
        </p:txBody>
      </p:sp>
      <p:sp>
        <p:nvSpPr>
          <p:cNvPr id="3" name="Rectangle 2">
            <a:extLst>
              <a:ext uri="{FF2B5EF4-FFF2-40B4-BE49-F238E27FC236}">
                <a16:creationId xmlns:a16="http://schemas.microsoft.com/office/drawing/2014/main" id="{1261A73C-803C-EB49-8725-DC6B8034FE3D}"/>
              </a:ext>
            </a:extLst>
          </p:cNvPr>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110D097F-6FDA-7A4A-A2D3-30679D362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675" y="2578111"/>
            <a:ext cx="8749284" cy="4130029"/>
          </a:xfrm>
          <a:prstGeom prst="rect">
            <a:avLst/>
          </a:prstGeom>
        </p:spPr>
      </p:pic>
    </p:spTree>
    <p:extLst>
      <p:ext uri="{BB962C8B-B14F-4D97-AF65-F5344CB8AC3E}">
        <p14:creationId xmlns:p14="http://schemas.microsoft.com/office/powerpoint/2010/main" val="23965473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1335198" y="2650302"/>
            <a:ext cx="2067052" cy="1370052"/>
            <a:chOff x="3534579" y="915467"/>
            <a:chExt cx="1818862" cy="1370409"/>
          </a:xfrm>
        </p:grpSpPr>
        <p:sp>
          <p:nvSpPr>
            <p:cNvPr id="65" name="文本框 64"/>
            <p:cNvSpPr txBox="1"/>
            <p:nvPr/>
          </p:nvSpPr>
          <p:spPr>
            <a:xfrm>
              <a:off x="3534580" y="915467"/>
              <a:ext cx="1818861" cy="1015928"/>
            </a:xfrm>
            <a:prstGeom prst="rect">
              <a:avLst/>
            </a:prstGeom>
            <a:noFill/>
          </p:spPr>
          <p:txBody>
            <a:bodyPr wrap="square" rtlCol="0">
              <a:spAutoFit/>
            </a:bodyPr>
            <a:lstStyle/>
            <a:p>
              <a:pPr algn="ctr"/>
              <a:r>
                <a:rPr lang="zh-CN" altLang="en-US" sz="6000" b="1"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目录</a:t>
              </a:r>
            </a:p>
          </p:txBody>
        </p:sp>
        <p:sp>
          <p:nvSpPr>
            <p:cNvPr id="66" name="文本框 65"/>
            <p:cNvSpPr txBox="1"/>
            <p:nvPr/>
          </p:nvSpPr>
          <p:spPr>
            <a:xfrm>
              <a:off x="3534579" y="1885662"/>
              <a:ext cx="1818861" cy="400214"/>
            </a:xfrm>
            <a:prstGeom prst="rect">
              <a:avLst/>
            </a:prstGeom>
            <a:noFill/>
          </p:spPr>
          <p:txBody>
            <a:bodyPr wrap="square" rtlCol="0">
              <a:spAutoFit/>
            </a:bodyPr>
            <a:lstStyle/>
            <a:p>
              <a:pPr algn="ctr"/>
              <a:r>
                <a:rPr lang="en-US" altLang="zh-CN"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CONTENTS </a:t>
              </a:r>
              <a:endParaRPr lang="zh-CN" altLang="en-US"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68" name="矩形: 圆角 67"/>
          <p:cNvSpPr/>
          <p:nvPr/>
        </p:nvSpPr>
        <p:spPr>
          <a:xfrm>
            <a:off x="4079290" y="1045998"/>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矩形: 圆角 70"/>
          <p:cNvSpPr/>
          <p:nvPr/>
        </p:nvSpPr>
        <p:spPr>
          <a:xfrm>
            <a:off x="5443277" y="1021305"/>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3" name="矩形: 圆角 72"/>
          <p:cNvSpPr/>
          <p:nvPr/>
        </p:nvSpPr>
        <p:spPr>
          <a:xfrm>
            <a:off x="5451676" y="2261682"/>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4" name="矩形: 圆角 73"/>
          <p:cNvSpPr/>
          <p:nvPr/>
        </p:nvSpPr>
        <p:spPr>
          <a:xfrm>
            <a:off x="5418918" y="3542940"/>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5" name="矩形 74"/>
          <p:cNvSpPr/>
          <p:nvPr/>
        </p:nvSpPr>
        <p:spPr>
          <a:xfrm>
            <a:off x="5716009" y="2417394"/>
            <a:ext cx="1104790"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6" name="矩形 75"/>
          <p:cNvSpPr/>
          <p:nvPr/>
        </p:nvSpPr>
        <p:spPr>
          <a:xfrm>
            <a:off x="5716009" y="3706254"/>
            <a:ext cx="2330959"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r>
              <a:rPr lang="zh-CN" altLang="en-US" sz="2400" b="1" dirty="0">
                <a:solidFill>
                  <a:prstClr val="black"/>
                </a:solidFill>
                <a:latin typeface="微软雅黑" panose="020B0503020204020204" pitchFamily="34" charset="-122"/>
                <a:ea typeface="微软雅黑" panose="020B0503020204020204" pitchFamily="34" charset="-122"/>
              </a:rPr>
              <a:t>并行编程</a:t>
            </a:r>
          </a:p>
        </p:txBody>
      </p:sp>
      <p:sp>
        <p:nvSpPr>
          <p:cNvPr id="18" name="矩形: 圆角 67"/>
          <p:cNvSpPr/>
          <p:nvPr/>
        </p:nvSpPr>
        <p:spPr>
          <a:xfrm>
            <a:off x="4079290" y="2327256"/>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圆角 67"/>
          <p:cNvSpPr/>
          <p:nvPr/>
        </p:nvSpPr>
        <p:spPr>
          <a:xfrm>
            <a:off x="4079290" y="3542940"/>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a:extLst>
              <a:ext uri="{FF2B5EF4-FFF2-40B4-BE49-F238E27FC236}">
                <a16:creationId xmlns:a16="http://schemas.microsoft.com/office/drawing/2014/main" id="{A0858AFB-B8B8-A74F-87F4-0E8F1A56903B}"/>
              </a:ext>
            </a:extLst>
          </p:cNvPr>
          <p:cNvSpPr/>
          <p:nvPr/>
        </p:nvSpPr>
        <p:spPr>
          <a:xfrm>
            <a:off x="5724408" y="1221115"/>
            <a:ext cx="1568058"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GPU</a:t>
            </a:r>
            <a:r>
              <a:rPr lang="zh-CN" altLang="en-US" sz="2400" b="1" dirty="0">
                <a:solidFill>
                  <a:prstClr val="black"/>
                </a:solidFill>
                <a:latin typeface="微软雅黑" panose="020B0503020204020204" pitchFamily="34" charset="-122"/>
                <a:ea typeface="微软雅黑" panose="020B0503020204020204" pitchFamily="34" charset="-122"/>
              </a:rPr>
              <a:t>简介 </a:t>
            </a:r>
          </a:p>
        </p:txBody>
      </p:sp>
      <p:sp>
        <p:nvSpPr>
          <p:cNvPr id="15" name="矩形: 圆角 67">
            <a:extLst>
              <a:ext uri="{FF2B5EF4-FFF2-40B4-BE49-F238E27FC236}">
                <a16:creationId xmlns:a16="http://schemas.microsoft.com/office/drawing/2014/main" id="{0C54FE88-B555-9741-887A-A21BCD329358}"/>
              </a:ext>
            </a:extLst>
          </p:cNvPr>
          <p:cNvSpPr/>
          <p:nvPr/>
        </p:nvSpPr>
        <p:spPr>
          <a:xfrm>
            <a:off x="4087689" y="4848891"/>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圆角 70">
            <a:extLst>
              <a:ext uri="{FF2B5EF4-FFF2-40B4-BE49-F238E27FC236}">
                <a16:creationId xmlns:a16="http://schemas.microsoft.com/office/drawing/2014/main" id="{2DFFAF9C-BBE5-BF42-9FB3-EB84484C185E}"/>
              </a:ext>
            </a:extLst>
          </p:cNvPr>
          <p:cNvSpPr/>
          <p:nvPr/>
        </p:nvSpPr>
        <p:spPr>
          <a:xfrm>
            <a:off x="5451676" y="4824198"/>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17" name="矩形 16">
            <a:extLst>
              <a:ext uri="{FF2B5EF4-FFF2-40B4-BE49-F238E27FC236}">
                <a16:creationId xmlns:a16="http://schemas.microsoft.com/office/drawing/2014/main" id="{C5B5D23E-1C91-124C-9FB8-1F857E254A2D}"/>
              </a:ext>
            </a:extLst>
          </p:cNvPr>
          <p:cNvSpPr/>
          <p:nvPr/>
        </p:nvSpPr>
        <p:spPr>
          <a:xfrm>
            <a:off x="5716009" y="5006678"/>
            <a:ext cx="3353803" cy="461665"/>
          </a:xfrm>
          <a:prstGeom prst="rect">
            <a:avLst/>
          </a:prstGeom>
        </p:spPr>
        <p:txBody>
          <a:bodyPr wrap="none">
            <a:spAutoFit/>
          </a:bodyPr>
          <a:lstStyle/>
          <a:p>
            <a:pPr algn="l">
              <a:defRPr/>
            </a:pPr>
            <a:r>
              <a:rPr lang="zh-CN" altLang="en-US" sz="2400" b="1" dirty="0">
                <a:solidFill>
                  <a:prstClr val="black"/>
                </a:solidFill>
                <a:latin typeface="微软雅黑" panose="020B0503020204020204" pitchFamily="34" charset="-122"/>
                <a:ea typeface="微软雅黑" panose="020B0503020204020204" pitchFamily="34" charset="-122"/>
              </a:rPr>
              <a:t>作业、项目和成绩评定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68"/>
                                        </p:tgtEl>
                                        <p:attrNameLst>
                                          <p:attrName>style.visibility</p:attrName>
                                        </p:attrNameLst>
                                      </p:cBhvr>
                                      <p:to>
                                        <p:strVal val="visible"/>
                                      </p:to>
                                    </p:set>
                                    <p:anim calcmode="lin" valueType="num">
                                      <p:cBhvr additive="base">
                                        <p:cTn id="13" dur="1000" fill="hold"/>
                                        <p:tgtEl>
                                          <p:spTgt spid="68"/>
                                        </p:tgtEl>
                                        <p:attrNameLst>
                                          <p:attrName>ppt_x</p:attrName>
                                        </p:attrNameLst>
                                      </p:cBhvr>
                                      <p:tavLst>
                                        <p:tav tm="0">
                                          <p:val>
                                            <p:strVal val="#ppt_x"/>
                                          </p:val>
                                        </p:tav>
                                        <p:tav tm="100000">
                                          <p:val>
                                            <p:strVal val="#ppt_x"/>
                                          </p:val>
                                        </p:tav>
                                      </p:tavLst>
                                    </p:anim>
                                    <p:anim calcmode="lin" valueType="num">
                                      <p:cBhvr additive="base">
                                        <p:cTn id="14" dur="1000" fill="hold"/>
                                        <p:tgtEl>
                                          <p:spTgt spid="6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000" fill="hold">
                                          <p:stCondLst>
                                            <p:cond delay="0"/>
                                          </p:stCondLst>
                                        </p:cTn>
                                        <p:tgtEl>
                                          <p:spTgt spid="71"/>
                                        </p:tgtEl>
                                        <p:attrNameLst>
                                          <p:attrName>style.visibility</p:attrName>
                                        </p:attrNameLst>
                                      </p:cBhvr>
                                      <p:to>
                                        <p:strVal val="visible"/>
                                      </p:to>
                                    </p:set>
                                    <p:anim calcmode="lin" valueType="num">
                                      <p:cBhvr additive="base">
                                        <p:cTn id="17" dur="1000" fill="hold"/>
                                        <p:tgtEl>
                                          <p:spTgt spid="71"/>
                                        </p:tgtEl>
                                        <p:attrNameLst>
                                          <p:attrName>ppt_x</p:attrName>
                                        </p:attrNameLst>
                                      </p:cBhvr>
                                      <p:tavLst>
                                        <p:tav tm="0">
                                          <p:val>
                                            <p:strVal val="#ppt_x"/>
                                          </p:val>
                                        </p:tav>
                                        <p:tav tm="100000">
                                          <p:val>
                                            <p:strVal val="#ppt_x"/>
                                          </p:val>
                                        </p:tav>
                                      </p:tavLst>
                                    </p:anim>
                                    <p:anim calcmode="lin" valueType="num">
                                      <p:cBhvr additive="base">
                                        <p:cTn id="18" dur="1000" fill="hold"/>
                                        <p:tgtEl>
                                          <p:spTgt spid="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000" fill="hold">
                                          <p:stCondLst>
                                            <p:cond delay="0"/>
                                          </p:stCondLst>
                                        </p:cTn>
                                        <p:tgtEl>
                                          <p:spTgt spid="73"/>
                                        </p:tgtEl>
                                        <p:attrNameLst>
                                          <p:attrName>style.visibility</p:attrName>
                                        </p:attrNameLst>
                                      </p:cBhvr>
                                      <p:to>
                                        <p:strVal val="visible"/>
                                      </p:to>
                                    </p:set>
                                    <p:anim calcmode="lin" valueType="num">
                                      <p:cBhvr additive="base">
                                        <p:cTn id="21" dur="1000" fill="hold"/>
                                        <p:tgtEl>
                                          <p:spTgt spid="73"/>
                                        </p:tgtEl>
                                        <p:attrNameLst>
                                          <p:attrName>ppt_x</p:attrName>
                                        </p:attrNameLst>
                                      </p:cBhvr>
                                      <p:tavLst>
                                        <p:tav tm="0">
                                          <p:val>
                                            <p:strVal val="#ppt_x"/>
                                          </p:val>
                                        </p:tav>
                                        <p:tav tm="100000">
                                          <p:val>
                                            <p:strVal val="#ppt_x"/>
                                          </p:val>
                                        </p:tav>
                                      </p:tavLst>
                                    </p:anim>
                                    <p:anim calcmode="lin" valueType="num">
                                      <p:cBhvr additive="base">
                                        <p:cTn id="22" dur="1000" fill="hold"/>
                                        <p:tgtEl>
                                          <p:spTgt spid="7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000" fill="hold">
                                          <p:stCondLst>
                                            <p:cond delay="0"/>
                                          </p:stCondLst>
                                        </p:cTn>
                                        <p:tgtEl>
                                          <p:spTgt spid="74"/>
                                        </p:tgtEl>
                                        <p:attrNameLst>
                                          <p:attrName>style.visibility</p:attrName>
                                        </p:attrNameLst>
                                      </p:cBhvr>
                                      <p:to>
                                        <p:strVal val="visible"/>
                                      </p:to>
                                    </p:set>
                                    <p:anim calcmode="lin" valueType="num">
                                      <p:cBhvr additive="base">
                                        <p:cTn id="25" dur="1000" fill="hold"/>
                                        <p:tgtEl>
                                          <p:spTgt spid="74"/>
                                        </p:tgtEl>
                                        <p:attrNameLst>
                                          <p:attrName>ppt_x</p:attrName>
                                        </p:attrNameLst>
                                      </p:cBhvr>
                                      <p:tavLst>
                                        <p:tav tm="0">
                                          <p:val>
                                            <p:strVal val="#ppt_x"/>
                                          </p:val>
                                        </p:tav>
                                        <p:tav tm="100000">
                                          <p:val>
                                            <p:strVal val="#ppt_x"/>
                                          </p:val>
                                        </p:tav>
                                      </p:tavLst>
                                    </p:anim>
                                    <p:anim calcmode="lin" valueType="num">
                                      <p:cBhvr additive="base">
                                        <p:cTn id="26" dur="1000" fill="hold"/>
                                        <p:tgtEl>
                                          <p:spTgt spid="7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000" fill="hold">
                                          <p:stCondLst>
                                            <p:cond delay="0"/>
                                          </p:stCondLst>
                                        </p:cTn>
                                        <p:tgtEl>
                                          <p:spTgt spid="75"/>
                                        </p:tgtEl>
                                        <p:attrNameLst>
                                          <p:attrName>style.visibility</p:attrName>
                                        </p:attrNameLst>
                                      </p:cBhvr>
                                      <p:to>
                                        <p:strVal val="visible"/>
                                      </p:to>
                                    </p:set>
                                    <p:anim calcmode="lin" valueType="num">
                                      <p:cBhvr additive="base">
                                        <p:cTn id="29" dur="1000" fill="hold"/>
                                        <p:tgtEl>
                                          <p:spTgt spid="75"/>
                                        </p:tgtEl>
                                        <p:attrNameLst>
                                          <p:attrName>ppt_x</p:attrName>
                                        </p:attrNameLst>
                                      </p:cBhvr>
                                      <p:tavLst>
                                        <p:tav tm="0">
                                          <p:val>
                                            <p:strVal val="#ppt_x"/>
                                          </p:val>
                                        </p:tav>
                                        <p:tav tm="100000">
                                          <p:val>
                                            <p:strVal val="#ppt_x"/>
                                          </p:val>
                                        </p:tav>
                                      </p:tavLst>
                                    </p:anim>
                                    <p:anim calcmode="lin" valueType="num">
                                      <p:cBhvr additive="base">
                                        <p:cTn id="30" dur="1000" fill="hold"/>
                                        <p:tgtEl>
                                          <p:spTgt spid="7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000" fill="hold">
                                          <p:stCondLst>
                                            <p:cond delay="0"/>
                                          </p:stCondLst>
                                        </p:cTn>
                                        <p:tgtEl>
                                          <p:spTgt spid="76"/>
                                        </p:tgtEl>
                                        <p:attrNameLst>
                                          <p:attrName>style.visibility</p:attrName>
                                        </p:attrNameLst>
                                      </p:cBhvr>
                                      <p:to>
                                        <p:strVal val="visible"/>
                                      </p:to>
                                    </p:set>
                                    <p:anim calcmode="lin" valueType="num">
                                      <p:cBhvr additive="base">
                                        <p:cTn id="33" dur="1000" fill="hold"/>
                                        <p:tgtEl>
                                          <p:spTgt spid="76"/>
                                        </p:tgtEl>
                                        <p:attrNameLst>
                                          <p:attrName>ppt_x</p:attrName>
                                        </p:attrNameLst>
                                      </p:cBhvr>
                                      <p:tavLst>
                                        <p:tav tm="0">
                                          <p:val>
                                            <p:strVal val="#ppt_x"/>
                                          </p:val>
                                        </p:tav>
                                        <p:tav tm="100000">
                                          <p:val>
                                            <p:strVal val="#ppt_x"/>
                                          </p:val>
                                        </p:tav>
                                      </p:tavLst>
                                    </p:anim>
                                    <p:anim calcmode="lin" valueType="num">
                                      <p:cBhvr additive="base">
                                        <p:cTn id="34" dur="1000" fill="hold"/>
                                        <p:tgtEl>
                                          <p:spTgt spid="7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000" fill="hold">
                                          <p:stCondLst>
                                            <p:cond delay="0"/>
                                          </p:stCondLst>
                                        </p:cTn>
                                        <p:tgtEl>
                                          <p:spTgt spid="18"/>
                                        </p:tgtEl>
                                        <p:attrNameLst>
                                          <p:attrName>style.visibility</p:attrName>
                                        </p:attrNameLst>
                                      </p:cBhvr>
                                      <p:to>
                                        <p:strVal val="visible"/>
                                      </p:to>
                                    </p:set>
                                    <p:anim calcmode="lin" valueType="num">
                                      <p:cBhvr additive="base">
                                        <p:cTn id="37" dur="1000" fill="hold"/>
                                        <p:tgtEl>
                                          <p:spTgt spid="18"/>
                                        </p:tgtEl>
                                        <p:attrNameLst>
                                          <p:attrName>ppt_x</p:attrName>
                                        </p:attrNameLst>
                                      </p:cBhvr>
                                      <p:tavLst>
                                        <p:tav tm="0">
                                          <p:val>
                                            <p:strVal val="#ppt_x"/>
                                          </p:val>
                                        </p:tav>
                                        <p:tav tm="100000">
                                          <p:val>
                                            <p:strVal val="#ppt_x"/>
                                          </p:val>
                                        </p:tav>
                                      </p:tavLst>
                                    </p:anim>
                                    <p:anim calcmode="lin" valueType="num">
                                      <p:cBhvr additive="base">
                                        <p:cTn id="38" dur="10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000" fill="hold">
                                          <p:stCondLst>
                                            <p:cond delay="0"/>
                                          </p:stCondLst>
                                        </p:cTn>
                                        <p:tgtEl>
                                          <p:spTgt spid="19"/>
                                        </p:tgtEl>
                                        <p:attrNameLst>
                                          <p:attrName>style.visibility</p:attrName>
                                        </p:attrNameLst>
                                      </p:cBhvr>
                                      <p:to>
                                        <p:strVal val="visible"/>
                                      </p:to>
                                    </p:set>
                                    <p:anim calcmode="lin" valueType="num">
                                      <p:cBhvr additive="base">
                                        <p:cTn id="41" dur="1000" fill="hold"/>
                                        <p:tgtEl>
                                          <p:spTgt spid="19"/>
                                        </p:tgtEl>
                                        <p:attrNameLst>
                                          <p:attrName>ppt_x</p:attrName>
                                        </p:attrNameLst>
                                      </p:cBhvr>
                                      <p:tavLst>
                                        <p:tav tm="0">
                                          <p:val>
                                            <p:strVal val="#ppt_x"/>
                                          </p:val>
                                        </p:tav>
                                        <p:tav tm="100000">
                                          <p:val>
                                            <p:strVal val="#ppt_x"/>
                                          </p:val>
                                        </p:tav>
                                      </p:tavLst>
                                    </p:anim>
                                    <p:anim calcmode="lin" valueType="num">
                                      <p:cBhvr additive="base">
                                        <p:cTn id="42" dur="10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000" fill="hold">
                                          <p:stCondLst>
                                            <p:cond delay="0"/>
                                          </p:stCondLst>
                                        </p:cTn>
                                        <p:tgtEl>
                                          <p:spTgt spid="14"/>
                                        </p:tgtEl>
                                        <p:attrNameLst>
                                          <p:attrName>style.visibility</p:attrName>
                                        </p:attrNameLst>
                                      </p:cBhvr>
                                      <p:to>
                                        <p:strVal val="visible"/>
                                      </p:to>
                                    </p:set>
                                    <p:anim calcmode="lin" valueType="num">
                                      <p:cBhvr additive="base">
                                        <p:cTn id="45" dur="1000" fill="hold"/>
                                        <p:tgtEl>
                                          <p:spTgt spid="14"/>
                                        </p:tgtEl>
                                        <p:attrNameLst>
                                          <p:attrName>ppt_x</p:attrName>
                                        </p:attrNameLst>
                                      </p:cBhvr>
                                      <p:tavLst>
                                        <p:tav tm="0">
                                          <p:val>
                                            <p:strVal val="#ppt_x"/>
                                          </p:val>
                                        </p:tav>
                                        <p:tav tm="100000">
                                          <p:val>
                                            <p:strVal val="#ppt_x"/>
                                          </p:val>
                                        </p:tav>
                                      </p:tavLst>
                                    </p:anim>
                                    <p:anim calcmode="lin" valueType="num">
                                      <p:cBhvr additive="base">
                                        <p:cTn id="4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000" fill="hold">
                                          <p:stCondLst>
                                            <p:cond delay="0"/>
                                          </p:stCondLst>
                                        </p:cTn>
                                        <p:tgtEl>
                                          <p:spTgt spid="15"/>
                                        </p:tgtEl>
                                        <p:attrNameLst>
                                          <p:attrName>style.visibility</p:attrName>
                                        </p:attrNameLst>
                                      </p:cBhvr>
                                      <p:to>
                                        <p:strVal val="visible"/>
                                      </p:to>
                                    </p:set>
                                    <p:anim calcmode="lin" valueType="num">
                                      <p:cBhvr additive="base">
                                        <p:cTn id="51" dur="1000" fill="hold"/>
                                        <p:tgtEl>
                                          <p:spTgt spid="15"/>
                                        </p:tgtEl>
                                        <p:attrNameLst>
                                          <p:attrName>ppt_x</p:attrName>
                                        </p:attrNameLst>
                                      </p:cBhvr>
                                      <p:tavLst>
                                        <p:tav tm="0">
                                          <p:val>
                                            <p:strVal val="#ppt_x"/>
                                          </p:val>
                                        </p:tav>
                                        <p:tav tm="100000">
                                          <p:val>
                                            <p:strVal val="#ppt_x"/>
                                          </p:val>
                                        </p:tav>
                                      </p:tavLst>
                                    </p:anim>
                                    <p:anim calcmode="lin" valueType="num">
                                      <p:cBhvr additive="base">
                                        <p:cTn id="52" dur="10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000" fill="hold">
                                          <p:stCondLst>
                                            <p:cond delay="0"/>
                                          </p:stCondLst>
                                        </p:cTn>
                                        <p:tgtEl>
                                          <p:spTgt spid="16"/>
                                        </p:tgtEl>
                                        <p:attrNameLst>
                                          <p:attrName>style.visibility</p:attrName>
                                        </p:attrNameLst>
                                      </p:cBhvr>
                                      <p:to>
                                        <p:strVal val="visible"/>
                                      </p:to>
                                    </p:set>
                                    <p:anim calcmode="lin" valueType="num">
                                      <p:cBhvr additive="base">
                                        <p:cTn id="55" dur="1000" fill="hold"/>
                                        <p:tgtEl>
                                          <p:spTgt spid="16"/>
                                        </p:tgtEl>
                                        <p:attrNameLst>
                                          <p:attrName>ppt_x</p:attrName>
                                        </p:attrNameLst>
                                      </p:cBhvr>
                                      <p:tavLst>
                                        <p:tav tm="0">
                                          <p:val>
                                            <p:strVal val="#ppt_x"/>
                                          </p:val>
                                        </p:tav>
                                        <p:tav tm="100000">
                                          <p:val>
                                            <p:strVal val="#ppt_x"/>
                                          </p:val>
                                        </p:tav>
                                      </p:tavLst>
                                    </p:anim>
                                    <p:anim calcmode="lin" valueType="num">
                                      <p:cBhvr additive="base">
                                        <p:cTn id="56" dur="10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000" fill="hold">
                                          <p:stCondLst>
                                            <p:cond delay="0"/>
                                          </p:stCondLst>
                                        </p:cTn>
                                        <p:tgtEl>
                                          <p:spTgt spid="17"/>
                                        </p:tgtEl>
                                        <p:attrNameLst>
                                          <p:attrName>style.visibility</p:attrName>
                                        </p:attrNameLst>
                                      </p:cBhvr>
                                      <p:to>
                                        <p:strVal val="visible"/>
                                      </p:to>
                                    </p:set>
                                    <p:anim calcmode="lin" valueType="num">
                                      <p:cBhvr additive="base">
                                        <p:cTn id="59" dur="1000" fill="hold"/>
                                        <p:tgtEl>
                                          <p:spTgt spid="17"/>
                                        </p:tgtEl>
                                        <p:attrNameLst>
                                          <p:attrName>ppt_x</p:attrName>
                                        </p:attrNameLst>
                                      </p:cBhvr>
                                      <p:tavLst>
                                        <p:tav tm="0">
                                          <p:val>
                                            <p:strVal val="#ppt_x"/>
                                          </p:val>
                                        </p:tav>
                                        <p:tav tm="100000">
                                          <p:val>
                                            <p:strVal val="#ppt_x"/>
                                          </p:val>
                                        </p:tav>
                                      </p:tavLst>
                                    </p:anim>
                                    <p:anim calcmode="lin" valueType="num">
                                      <p:cBhvr additive="base">
                                        <p:cTn id="60"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1" grpId="0" animBg="1"/>
      <p:bldP spid="73" grpId="0" animBg="1"/>
      <p:bldP spid="74" grpId="0" animBg="1"/>
      <p:bldP spid="75" grpId="0"/>
      <p:bldP spid="76" grpId="0"/>
      <p:bldP spid="18" grpId="0" animBg="1"/>
      <p:bldP spid="19" grpId="0" animBg="1"/>
      <p:bldP spid="14" grpId="0"/>
      <p:bldP spid="15" grpId="0" animBg="1"/>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5C244A5-72CD-EF4F-897E-66A79A71DEF4}"/>
              </a:ext>
            </a:extLst>
          </p:cNvPr>
          <p:cNvSpPr txBox="1"/>
          <p:nvPr/>
        </p:nvSpPr>
        <p:spPr>
          <a:xfrm>
            <a:off x="627086" y="1216549"/>
            <a:ext cx="5212057"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2.5</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线程层级</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在讲解内核函数前，先讲解一下线程层级。</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编程是一个多线程编程，数个线程</a:t>
            </a:r>
            <a:r>
              <a:rPr lang="en-US" altLang="zh-CN" sz="2000" dirty="0">
                <a:latin typeface="Microsoft YaHei" panose="020B0503020204020204" pitchFamily="34" charset="-122"/>
                <a:ea typeface="Microsoft YaHei" panose="020B0503020204020204" pitchFamily="34" charset="-122"/>
              </a:rPr>
              <a:t>(Thread)</a:t>
            </a:r>
            <a:r>
              <a:rPr lang="zh-CN" altLang="zh-CN" sz="2000" dirty="0">
                <a:latin typeface="Microsoft YaHei" panose="020B0503020204020204" pitchFamily="34" charset="-122"/>
                <a:ea typeface="Microsoft YaHei" panose="020B0503020204020204" pitchFamily="34" charset="-122"/>
              </a:rPr>
              <a:t>组成一个线程块</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，所有线程块组成一个线程网格</a:t>
            </a:r>
            <a:r>
              <a:rPr lang="en-US" altLang="zh-CN" sz="2000" dirty="0">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，图中的线程块，以及线程块中的线程，是按照</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维的方式排布的。实际上，</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编程模型允许使用</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维、</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维三种方式来排布。</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另外，即使线程块使用的是</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维排布，线程块中的线程也不一定要按照</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维排，而是可以任意排布。 </a:t>
            </a:r>
            <a:endParaRPr lang="en-US" altLang="zh-CN" sz="20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18229D00-7E98-E646-9B5F-1ABFD696EC7F}"/>
              </a:ext>
            </a:extLst>
          </p:cNvPr>
          <p:cNvSpPr>
            <a:spLocks noChangeArrowheads="1"/>
          </p:cNvSpPr>
          <p:nvPr/>
        </p:nvSpPr>
        <p:spPr bwMode="auto">
          <a:xfrm>
            <a:off x="6352857" y="1216549"/>
            <a:ext cx="15263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121" name="Picture 1">
            <a:extLst>
              <a:ext uri="{FF2B5EF4-FFF2-40B4-BE49-F238E27FC236}">
                <a16:creationId xmlns:a16="http://schemas.microsoft.com/office/drawing/2014/main" id="{2CB694BA-4304-934C-A87D-32F3C167CF3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13008" y="1239408"/>
            <a:ext cx="5212057" cy="538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844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CD1C1AD-41D0-594D-ACDD-AB1E3E2DD2A6}"/>
              </a:ext>
            </a:extLst>
          </p:cNvPr>
          <p:cNvSpPr txBox="1"/>
          <p:nvPr/>
        </p:nvSpPr>
        <p:spPr>
          <a:xfrm>
            <a:off x="903644" y="1322093"/>
            <a:ext cx="10079914" cy="5013039"/>
          </a:xfrm>
          <a:prstGeom prst="rect">
            <a:avLst/>
          </a:prstGeom>
          <a:noFill/>
        </p:spPr>
        <p:txBody>
          <a:bodyPr wrap="squar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目前的</a:t>
            </a:r>
            <a:r>
              <a:rPr lang="en-US" altLang="zh-CN" sz="2400" dirty="0">
                <a:latin typeface="Microsoft YaHei" panose="020B0503020204020204" pitchFamily="34" charset="-122"/>
                <a:ea typeface="Microsoft YaHei" panose="020B0503020204020204" pitchFamily="34" charset="-122"/>
              </a:rPr>
              <a:t>GPU</a:t>
            </a:r>
            <a:r>
              <a:rPr lang="zh-CN" altLang="zh-CN" sz="2400" dirty="0">
                <a:latin typeface="Microsoft YaHei" panose="020B0503020204020204" pitchFamily="34" charset="-122"/>
                <a:ea typeface="Microsoft YaHei" panose="020B0503020204020204" pitchFamily="34" charset="-122"/>
              </a:rPr>
              <a:t>限制一个线程块中，最多可以安排</a:t>
            </a:r>
            <a:r>
              <a:rPr lang="en-US" altLang="zh-CN" sz="2400" dirty="0">
                <a:latin typeface="Microsoft YaHei" panose="020B0503020204020204" pitchFamily="34" charset="-122"/>
                <a:ea typeface="Microsoft YaHei" panose="020B0503020204020204" pitchFamily="34" charset="-122"/>
              </a:rPr>
              <a:t>1024</a:t>
            </a:r>
            <a:r>
              <a:rPr lang="zh-CN" altLang="zh-CN" sz="2400" dirty="0">
                <a:latin typeface="Microsoft YaHei" panose="020B0503020204020204" pitchFamily="34" charset="-122"/>
                <a:ea typeface="Microsoft YaHei" panose="020B0503020204020204" pitchFamily="34" charset="-122"/>
              </a:rPr>
              <a:t>个线程。一个线程块用多少线程，以及一个线程网格用多少线程块，是程序员可以自由安排的。</a:t>
            </a:r>
            <a:r>
              <a:rPr lang="zh-CN" altLang="zh-CN" sz="2400" b="1" dirty="0">
                <a:solidFill>
                  <a:srgbClr val="C00000"/>
                </a:solidFill>
                <a:latin typeface="Microsoft YaHei" panose="020B0503020204020204" pitchFamily="34" charset="-122"/>
                <a:ea typeface="Microsoft YaHei" panose="020B0503020204020204" pitchFamily="34" charset="-122"/>
              </a:rPr>
              <a:t>由于</a:t>
            </a:r>
            <a:r>
              <a:rPr lang="en-US" altLang="zh-CN" sz="2400" b="1" dirty="0">
                <a:solidFill>
                  <a:srgbClr val="C00000"/>
                </a:solidFill>
                <a:latin typeface="Microsoft YaHei" panose="020B0503020204020204" pitchFamily="34" charset="-122"/>
                <a:ea typeface="Microsoft YaHei" panose="020B0503020204020204" pitchFamily="34" charset="-122"/>
              </a:rPr>
              <a:t>32</a:t>
            </a:r>
            <a:r>
              <a:rPr lang="zh-CN" altLang="zh-CN" sz="2400" b="1" dirty="0">
                <a:solidFill>
                  <a:srgbClr val="C00000"/>
                </a:solidFill>
                <a:latin typeface="Microsoft YaHei" panose="020B0503020204020204" pitchFamily="34" charset="-122"/>
                <a:ea typeface="Microsoft YaHei" panose="020B0503020204020204" pitchFamily="34" charset="-122"/>
              </a:rPr>
              <a:t>个相邻的线程会组成一个线程束</a:t>
            </a:r>
            <a:r>
              <a:rPr lang="en-US" altLang="zh-CN" sz="2400" b="1" dirty="0">
                <a:solidFill>
                  <a:srgbClr val="C00000"/>
                </a:solidFill>
                <a:latin typeface="Microsoft YaHei" panose="020B0503020204020204" pitchFamily="34" charset="-122"/>
                <a:ea typeface="Microsoft YaHei" panose="020B0503020204020204" pitchFamily="34" charset="-122"/>
              </a:rPr>
              <a:t>(Thread Warp)</a:t>
            </a:r>
            <a:r>
              <a:rPr lang="zh-CN" altLang="zh-CN" sz="2400" b="1" dirty="0">
                <a:solidFill>
                  <a:srgbClr val="C00000"/>
                </a:solidFill>
                <a:latin typeface="Microsoft YaHei" panose="020B0503020204020204" pitchFamily="34" charset="-122"/>
                <a:ea typeface="Microsoft YaHei" panose="020B0503020204020204" pitchFamily="34" charset="-122"/>
              </a:rPr>
              <a:t>，而一个线程束中的线程会运行同样的指令。</a:t>
            </a:r>
            <a:endParaRPr lang="en-US" altLang="zh-CN" sz="24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因此一般线程块中线程的数量被安排为</a:t>
            </a:r>
            <a:r>
              <a:rPr lang="en-US" altLang="zh-CN" sz="2400" dirty="0">
                <a:latin typeface="Microsoft YaHei" panose="020B0503020204020204" pitchFamily="34" charset="-122"/>
                <a:ea typeface="Microsoft YaHei" panose="020B0503020204020204" pitchFamily="34" charset="-122"/>
              </a:rPr>
              <a:t>32</a:t>
            </a:r>
            <a:r>
              <a:rPr lang="zh-CN" altLang="zh-CN" sz="2400" dirty="0">
                <a:latin typeface="Microsoft YaHei" panose="020B0503020204020204" pitchFamily="34" charset="-122"/>
                <a:ea typeface="Microsoft YaHei" panose="020B0503020204020204" pitchFamily="34" charset="-122"/>
              </a:rPr>
              <a:t>的倍数，选用</a:t>
            </a:r>
            <a:r>
              <a:rPr lang="en-US" altLang="zh-CN" sz="2400" dirty="0">
                <a:latin typeface="Microsoft YaHei" panose="020B0503020204020204" pitchFamily="34" charset="-122"/>
                <a:ea typeface="Microsoft YaHei" panose="020B0503020204020204" pitchFamily="34" charset="-122"/>
              </a:rPr>
              <a:t>256</a:t>
            </a:r>
            <a:r>
              <a:rPr lang="zh-CN" altLang="zh-CN" sz="2400" dirty="0">
                <a:latin typeface="Microsoft YaHei" panose="020B0503020204020204" pitchFamily="34" charset="-122"/>
                <a:ea typeface="Microsoft YaHei" panose="020B0503020204020204" pitchFamily="34" charset="-122"/>
              </a:rPr>
              <a:t>是比较合适的。在线程数定下来之后，一般根据数据的排布情况来确定线程块的个数。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维排列</a:t>
            </a:r>
            <a:r>
              <a:rPr lang="en-US" altLang="zh-CN" sz="2400" dirty="0">
                <a:latin typeface="Microsoft YaHei" panose="020B0503020204020204" pitchFamily="34" charset="-122"/>
                <a:ea typeface="Microsoft YaHei" panose="020B0503020204020204" pitchFamily="34" charset="-122"/>
              </a:rPr>
              <a:t>256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维排列（</a:t>
            </a:r>
            <a:r>
              <a:rPr lang="en-US" altLang="zh-CN" sz="2400" dirty="0">
                <a:latin typeface="Microsoft YaHei" panose="020B0503020204020204" pitchFamily="34" charset="-122"/>
                <a:ea typeface="Microsoft YaHei" panose="020B0503020204020204" pitchFamily="34" charset="-122"/>
              </a:rPr>
              <a:t>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例如：一个数组的长度为</a:t>
            </a:r>
            <a:r>
              <a:rPr lang="en-US" altLang="zh-CN" sz="2400" dirty="0">
                <a:latin typeface="Microsoft YaHei" panose="020B0503020204020204" pitchFamily="34" charset="-122"/>
                <a:ea typeface="Microsoft YaHei" panose="020B0503020204020204" pitchFamily="34" charset="-122"/>
              </a:rPr>
              <a:t>4096</a:t>
            </a:r>
            <a:r>
              <a:rPr lang="zh-CN" altLang="zh-CN" sz="2400" dirty="0">
                <a:latin typeface="Microsoft YaHei" panose="020B0503020204020204" pitchFamily="34" charset="-122"/>
                <a:ea typeface="Microsoft YaHei" panose="020B0503020204020204" pitchFamily="34" charset="-122"/>
              </a:rPr>
              <a:t>，安排每个线程处理一个元素。如果安排一个线程块为</a:t>
            </a:r>
            <a:r>
              <a:rPr lang="en-US" altLang="zh-CN" sz="2400" dirty="0">
                <a:latin typeface="Microsoft YaHei" panose="020B0503020204020204" pitchFamily="34" charset="-122"/>
                <a:ea typeface="Microsoft YaHei" panose="020B0503020204020204" pitchFamily="34" charset="-122"/>
              </a:rPr>
              <a:t>256</a:t>
            </a:r>
            <a:r>
              <a:rPr lang="zh-CN" altLang="zh-CN" sz="2400" dirty="0">
                <a:latin typeface="Microsoft YaHei" panose="020B0503020204020204" pitchFamily="34" charset="-122"/>
                <a:ea typeface="Microsoft YaHei" panose="020B0503020204020204" pitchFamily="34" charset="-122"/>
              </a:rPr>
              <a:t>个线程，则需要</a:t>
            </a:r>
            <a:r>
              <a:rPr lang="en-US" altLang="zh-CN" sz="2400" dirty="0">
                <a:latin typeface="Microsoft YaHei" panose="020B0503020204020204" pitchFamily="34" charset="-122"/>
                <a:ea typeface="Microsoft YaHei" panose="020B0503020204020204" pitchFamily="34" charset="-122"/>
              </a:rPr>
              <a:t>4096/256=16</a:t>
            </a:r>
            <a:r>
              <a:rPr lang="zh-CN" altLang="zh-CN" sz="2400" dirty="0">
                <a:latin typeface="Microsoft YaHei" panose="020B0503020204020204" pitchFamily="34" charset="-122"/>
                <a:ea typeface="Microsoft YaHei" panose="020B0503020204020204" pitchFamily="34" charset="-122"/>
              </a:rPr>
              <a:t>个线程块。 </a:t>
            </a:r>
            <a:endPar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99144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E5B04-630C-7948-986E-274FDD837D56}"/>
              </a:ext>
            </a:extLst>
          </p:cNvPr>
          <p:cNvSpPr txBox="1"/>
          <p:nvPr/>
        </p:nvSpPr>
        <p:spPr>
          <a:xfrm>
            <a:off x="627086" y="1156873"/>
            <a:ext cx="10819050" cy="474687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2.6 </a:t>
            </a:r>
            <a:r>
              <a:rPr lang="zh-CN" altLang="zh-CN" sz="2400" b="1" dirty="0">
                <a:latin typeface="Microsoft YaHei" panose="020B0503020204020204" pitchFamily="34" charset="-122"/>
                <a:ea typeface="Microsoft YaHei" panose="020B0503020204020204" pitchFamily="34" charset="-122"/>
              </a:rPr>
              <a:t>内核函数</a:t>
            </a:r>
            <a:r>
              <a:rPr lang="en-US" altLang="zh-CN" sz="2400" b="1" dirty="0">
                <a:latin typeface="Microsoft YaHei" panose="020B0503020204020204" pitchFamily="34" charset="-122"/>
                <a:ea typeface="Microsoft YaHei" panose="020B0503020204020204" pitchFamily="34" charset="-122"/>
              </a:rPr>
              <a:t>(Kernels)</a:t>
            </a:r>
            <a:endParaRPr lang="zh-CN"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内核函数是</a:t>
            </a:r>
            <a:r>
              <a:rPr lang="en-US" altLang="zh-CN" sz="2000" dirty="0">
                <a:latin typeface="Microsoft YaHei" panose="020B0503020204020204" pitchFamily="34" charset="-122"/>
                <a:ea typeface="Microsoft YaHei" panose="020B0503020204020204" pitchFamily="34" charset="-122"/>
              </a:rPr>
              <a:t>CUDA </a:t>
            </a:r>
            <a:r>
              <a:rPr lang="zh-CN" altLang="zh-CN" sz="2000" b="1" dirty="0">
                <a:latin typeface="Microsoft YaHei" panose="020B0503020204020204" pitchFamily="34" charset="-122"/>
                <a:ea typeface="Microsoft YaHei" panose="020B0503020204020204" pitchFamily="34" charset="-122"/>
              </a:rPr>
              <a:t>每个线程</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执行的函数</a:t>
            </a:r>
            <a:r>
              <a:rPr lang="zh-CN" altLang="en-US" sz="2000" dirty="0">
                <a:latin typeface="Microsoft YaHei" panose="020B0503020204020204" pitchFamily="34" charset="-122"/>
                <a:ea typeface="Microsoft YaHei" panose="020B0503020204020204" pitchFamily="34" charset="-122"/>
              </a:rPr>
              <a:t>，它运行在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设备上</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使用扩展的</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语言编写内核函数，关键字为</a:t>
            </a:r>
            <a:r>
              <a:rPr lang="en-US" altLang="zh-CN" sz="2000" dirty="0">
                <a:latin typeface="Microsoft YaHei" panose="020B0503020204020204" pitchFamily="34" charset="-122"/>
                <a:ea typeface="Microsoft YaHei" panose="020B0503020204020204" pitchFamily="34" charset="-122"/>
              </a:rPr>
              <a:t>__</a:t>
            </a:r>
            <a:r>
              <a:rPr lang="en-US" altLang="zh-CN" sz="2000" b="1" dirty="0">
                <a:latin typeface="Microsoft YaHei" panose="020B0503020204020204" pitchFamily="34" charset="-122"/>
                <a:ea typeface="Microsoft YaHei" panose="020B0503020204020204" pitchFamily="34" charset="-122"/>
              </a:rPr>
              <a:t>global__</a:t>
            </a:r>
            <a:r>
              <a:rPr lang="zh-CN" altLang="zh-CN" sz="2000" dirty="0">
                <a:latin typeface="Microsoft YaHei" panose="020B0503020204020204" pitchFamily="34" charset="-122"/>
                <a:ea typeface="Microsoft YaHei" panose="020B0503020204020204" pitchFamily="34" charset="-122"/>
              </a:rPr>
              <a:t>。内核函数返回值只能是</a:t>
            </a:r>
            <a:r>
              <a:rPr lang="en-US" altLang="zh-CN" sz="2000" dirty="0">
                <a:latin typeface="Microsoft YaHei" panose="020B0503020204020204" pitchFamily="34" charset="-122"/>
                <a:ea typeface="Microsoft YaHei" panose="020B0503020204020204" pitchFamily="34" charset="-122"/>
              </a:rPr>
              <a:t>void</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定义格式：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a:solidFill>
                  <a:srgbClr val="C00000"/>
                </a:solidFill>
                <a:latin typeface="Microsoft YaHei" panose="020B0503020204020204" pitchFamily="34" charset="-122"/>
                <a:ea typeface="Microsoft YaHei" panose="020B0503020204020204" pitchFamily="34" charset="-122"/>
              </a:rPr>
              <a:t>__global__ void </a:t>
            </a:r>
            <a:r>
              <a:rPr lang="zh-CN" altLang="en-US" sz="2000" dirty="0">
                <a:solidFill>
                  <a:srgbClr val="C00000"/>
                </a:solidFill>
                <a:latin typeface="Microsoft YaHei" panose="020B0503020204020204" pitchFamily="34" charset="-122"/>
                <a:ea typeface="Microsoft YaHei" panose="020B0503020204020204" pitchFamily="34" charset="-122"/>
              </a:rPr>
              <a:t>函数名（参数</a:t>
            </a:r>
            <a:r>
              <a:rPr lang="en-US" altLang="zh-CN" sz="2000" dirty="0">
                <a:solidFill>
                  <a:srgbClr val="C00000"/>
                </a:solidFill>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a:t>
            </a:r>
            <a:r>
              <a:rPr lang="en-US" altLang="zh-CN" sz="2000" dirty="0">
                <a:solidFill>
                  <a:srgbClr val="C00000"/>
                </a:solidFill>
                <a:latin typeface="Microsoft YaHei" panose="020B0503020204020204" pitchFamily="34" charset="-122"/>
                <a:ea typeface="Microsoft YaHei" panose="020B0503020204020204" pitchFamily="34" charset="-122"/>
              </a:rPr>
              <a:t>{   </a:t>
            </a:r>
            <a:r>
              <a:rPr lang="zh-CN" altLang="en-US" sz="2000" dirty="0">
                <a:solidFill>
                  <a:srgbClr val="C00000"/>
                </a:solidFill>
                <a:latin typeface="Microsoft YaHei" panose="020B0503020204020204" pitchFamily="34" charset="-122"/>
                <a:ea typeface="Microsoft YaHei" panose="020B0503020204020204" pitchFamily="34" charset="-122"/>
              </a:rPr>
              <a:t>程序指令集合</a:t>
            </a:r>
            <a:r>
              <a:rPr lang="en-US" altLang="zh-CN" sz="2000" dirty="0">
                <a:solidFill>
                  <a:srgbClr val="C00000"/>
                </a:solidFill>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主函数调用的格式：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函数名</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&lt;&lt;&lt;</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blocksPerGrid</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threadsPerBock</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&gt;&gt;&gt;</a:t>
            </a: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（参数</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a:t>
            </a:r>
            <a:endPar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blocksPerGrid</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：每个网格中进程块的排布方式（可以采用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维或</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threadsPerBock</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：每个进程块中进程的排布方式（可以采用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维或</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118664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E5B04-630C-7948-986E-274FDD837D56}"/>
              </a:ext>
            </a:extLst>
          </p:cNvPr>
          <p:cNvSpPr txBox="1"/>
          <p:nvPr/>
        </p:nvSpPr>
        <p:spPr>
          <a:xfrm>
            <a:off x="541025" y="953135"/>
            <a:ext cx="11023595" cy="561249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2.6 </a:t>
            </a:r>
            <a:r>
              <a:rPr lang="zh-CN" altLang="zh-CN" sz="2400" b="1" dirty="0">
                <a:latin typeface="Microsoft YaHei" panose="020B0503020204020204" pitchFamily="34" charset="-122"/>
                <a:ea typeface="Microsoft YaHei" panose="020B0503020204020204" pitchFamily="34" charset="-122"/>
              </a:rPr>
              <a:t>内核函数</a:t>
            </a:r>
            <a:r>
              <a:rPr lang="en-US" altLang="zh-CN" sz="2400" b="1" dirty="0">
                <a:latin typeface="Microsoft YaHei" panose="020B0503020204020204" pitchFamily="34" charset="-122"/>
                <a:ea typeface="Microsoft YaHei" panose="020B0503020204020204" pitchFamily="34" charset="-122"/>
              </a:rPr>
              <a:t>(Kernels)</a:t>
            </a:r>
            <a:endParaRPr lang="en-US" altLang="zh-CN" dirty="0"/>
          </a:p>
          <a:p>
            <a:pPr>
              <a:lnSpc>
                <a:spcPts val="30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多个</a:t>
            </a:r>
            <a:r>
              <a:rPr lang="en" altLang="zh-CN" sz="2000" dirty="0">
                <a:latin typeface="Microsoft YaHei" panose="020B0503020204020204" pitchFamily="34" charset="-122"/>
                <a:ea typeface="Microsoft YaHei" panose="020B0503020204020204" pitchFamily="34" charset="-122"/>
              </a:rPr>
              <a:t>thread</a:t>
            </a:r>
            <a:r>
              <a:rPr lang="zh-CN" altLang="en-US" sz="2000" dirty="0">
                <a:latin typeface="Microsoft YaHei" panose="020B0503020204020204" pitchFamily="34" charset="-122"/>
                <a:ea typeface="Microsoft YaHei" panose="020B0503020204020204" pitchFamily="34" charset="-122"/>
              </a:rPr>
              <a:t>集结成一个</a:t>
            </a:r>
            <a:r>
              <a:rPr lang="en" altLang="zh-CN" sz="2000" dirty="0">
                <a:latin typeface="Microsoft YaHei" panose="020B0503020204020204" pitchFamily="34" charset="-122"/>
                <a:ea typeface="Microsoft YaHei" panose="020B0503020204020204" pitchFamily="34" charset="-122"/>
              </a:rPr>
              <a:t>block</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多个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集结成一个</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ts val="30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一个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里面的线程数，以及一个</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数完全是由编程人员去决定的，但是数量的多少和排布方式会根据不同问题产生不同的效果，同时会影响到运行的效率，所以这是</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优化速度的一个关键因素。（</a:t>
            </a:r>
            <a:r>
              <a:rPr lang="zh-CN" altLang="en-US" sz="2000" dirty="0">
                <a:solidFill>
                  <a:srgbClr val="FF0000"/>
                </a:solidFill>
                <a:latin typeface="Microsoft YaHei" panose="020B0503020204020204" pitchFamily="34" charset="-122"/>
                <a:ea typeface="Microsoft YaHei" panose="020B0503020204020204" pitchFamily="34" charset="-122"/>
              </a:rPr>
              <a:t>计算线程和数据的对应关系也不同！！！</a:t>
            </a:r>
            <a:r>
              <a:rPr lang="zh-CN" altLang="en-US" sz="2000" dirty="0">
                <a:latin typeface="Microsoft YaHei" panose="020B0503020204020204" pitchFamily="34" charset="-122"/>
                <a:ea typeface="Microsoft YaHei" panose="020B0503020204020204" pitchFamily="34" charset="-122"/>
              </a:rPr>
              <a:t>）</a:t>
            </a:r>
          </a:p>
          <a:p>
            <a:pPr>
              <a:lnSpc>
                <a:spcPts val="30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thread</a:t>
            </a:r>
            <a:r>
              <a:rPr lang="zh-CN" altLang="en-US" sz="2000" dirty="0">
                <a:latin typeface="Microsoft YaHei" panose="020B0503020204020204" pitchFamily="34" charset="-122"/>
                <a:ea typeface="Microsoft YaHei" panose="020B0503020204020204" pitchFamily="34" charset="-122"/>
              </a:rPr>
              <a:t>可以以</a:t>
            </a:r>
            <a:r>
              <a:rPr lang="en-US" altLang="zh-CN" sz="2000" dirty="0">
                <a:latin typeface="Microsoft YaHei" panose="020B0503020204020204" pitchFamily="34" charset="-122"/>
                <a:ea typeface="Microsoft YaHei" panose="020B0503020204020204" pitchFamily="34" charset="-122"/>
              </a:rPr>
              <a:t>1</a:t>
            </a:r>
            <a:r>
              <a:rPr lang="en" altLang="zh-CN" sz="2000" dirty="0">
                <a:latin typeface="Microsoft YaHei" panose="020B0503020204020204" pitchFamily="34" charset="-122"/>
                <a:ea typeface="Microsoft YaHei" panose="020B0503020204020204" pitchFamily="34" charset="-122"/>
              </a:rPr>
              <a:t>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2d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3d</a:t>
            </a:r>
            <a:r>
              <a:rPr lang="zh-CN" altLang="en-US" sz="2000" dirty="0">
                <a:latin typeface="Microsoft YaHei" panose="020B0503020204020204" pitchFamily="34" charset="-122"/>
                <a:ea typeface="Microsoft YaHei" panose="020B0503020204020204" pitchFamily="34" charset="-122"/>
              </a:rPr>
              <a:t>的方式进行排布；</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也可以以</a:t>
            </a:r>
            <a:r>
              <a:rPr lang="en-US" altLang="zh-CN" sz="2000" dirty="0">
                <a:latin typeface="Microsoft YaHei" panose="020B0503020204020204" pitchFamily="34" charset="-122"/>
                <a:ea typeface="Microsoft YaHei" panose="020B0503020204020204" pitchFamily="34" charset="-122"/>
              </a:rPr>
              <a:t>1</a:t>
            </a:r>
            <a:r>
              <a:rPr lang="en" altLang="zh-CN" sz="2000" dirty="0">
                <a:latin typeface="Microsoft YaHei" panose="020B0503020204020204" pitchFamily="34" charset="-122"/>
                <a:ea typeface="Microsoft YaHei" panose="020B0503020204020204" pitchFamily="34" charset="-122"/>
              </a:rPr>
              <a:t>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2d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3d</a:t>
            </a:r>
            <a:r>
              <a:rPr lang="zh-CN" altLang="en-US" sz="2000" dirty="0">
                <a:latin typeface="Microsoft YaHei" panose="020B0503020204020204" pitchFamily="34" charset="-122"/>
                <a:ea typeface="Microsoft YaHei" panose="020B0503020204020204" pitchFamily="34" charset="-122"/>
              </a:rPr>
              <a:t>的方式进行排布。</a:t>
            </a:r>
          </a:p>
          <a:p>
            <a:pPr>
              <a:lnSpc>
                <a:spcPts val="30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 每个核函数都可以通过预定义的变量名称去访问各个线程，如</a:t>
            </a:r>
            <a:r>
              <a:rPr lang="en" altLang="zh-CN" sz="2000" dirty="0" err="1">
                <a:latin typeface="Microsoft YaHei" panose="020B0503020204020204" pitchFamily="34" charset="-122"/>
                <a:ea typeface="Microsoft YaHei" panose="020B0503020204020204" pitchFamily="34" charset="-122"/>
              </a:rPr>
              <a:t>threadIdx</a:t>
            </a: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blockIdx,blockDim</a:t>
            </a: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gridDim</a:t>
            </a:r>
            <a:r>
              <a:rPr lang="zh-CN" altLang="en"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(.x, .y)</a:t>
            </a:r>
            <a:r>
              <a:rPr lang="zh-CN" altLang="en" sz="2000" dirty="0">
                <a:latin typeface="Microsoft YaHei" panose="020B0503020204020204" pitchFamily="34" charset="-122"/>
                <a:ea typeface="Microsoft YaHei" panose="020B0503020204020204" pitchFamily="34" charset="-122"/>
              </a:rPr>
              <a:t>分量</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ts val="3000"/>
              </a:lnSpc>
            </a:pP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 线程块，网格的设定需要用</a:t>
            </a:r>
            <a:r>
              <a:rPr lang="en-US" altLang="zh-CN" sz="2000" dirty="0">
                <a:latin typeface="Microsoft YaHei" panose="020B0503020204020204" pitchFamily="34" charset="-122"/>
                <a:ea typeface="Microsoft YaHei" panose="020B0503020204020204" pitchFamily="34" charset="-122"/>
              </a:rPr>
              <a:t>&lt;&lt;&lt; 𝑔𝑟𝑖𝑑 𝑠𝑒𝑡, 𝑏𝑙𝑜𝑐𝑘 𝑠𝑒𝑡 &gt;&gt;&gt;</a:t>
            </a:r>
            <a:r>
              <a:rPr lang="zh-CN" altLang="en-US" sz="2000" dirty="0">
                <a:latin typeface="Microsoft YaHei" panose="020B0503020204020204" pitchFamily="34" charset="-122"/>
                <a:ea typeface="Microsoft YaHei" panose="020B0503020204020204" pitchFamily="34" charset="-122"/>
              </a:rPr>
              <a:t>括起来。</a:t>
            </a:r>
          </a:p>
          <a:p>
            <a:pPr>
              <a:lnSpc>
                <a:spcPts val="3000"/>
              </a:lnSpc>
            </a:pP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 内建类型</a:t>
            </a:r>
            <a:r>
              <a:rPr lang="en" altLang="zh-CN" sz="2000" dirty="0">
                <a:latin typeface="Microsoft YaHei" panose="020B0503020204020204" pitchFamily="34" charset="-122"/>
                <a:ea typeface="Microsoft YaHei" panose="020B0503020204020204" pitchFamily="34" charset="-122"/>
              </a:rPr>
              <a:t>dim3</a:t>
            </a:r>
            <a:r>
              <a:rPr lang="zh-CN" altLang="en-US" sz="2000" dirty="0">
                <a:latin typeface="Microsoft YaHei" panose="020B0503020204020204" pitchFamily="34" charset="-122"/>
                <a:ea typeface="Microsoft YaHei" panose="020B0503020204020204" pitchFamily="34" charset="-122"/>
              </a:rPr>
              <a:t>可以设定</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或</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里面二维、三维的结构模型，如</a:t>
            </a:r>
            <a:r>
              <a:rPr lang="en" altLang="zh-CN" sz="2000" dirty="0">
                <a:latin typeface="Microsoft YaHei" panose="020B0503020204020204" pitchFamily="34" charset="-122"/>
                <a:ea typeface="Microsoft YaHei" panose="020B0503020204020204" pitchFamily="34" charset="-122"/>
              </a:rPr>
              <a:t>dim3 BLOCKs(2,2)</a:t>
            </a:r>
          </a:p>
          <a:p>
            <a:pPr>
              <a:lnSpc>
                <a:spcPts val="3000"/>
              </a:lnSpc>
            </a:pP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 核函数前面需要加</a:t>
            </a:r>
            <a:r>
              <a:rPr lang="en-US" altLang="zh-CN" sz="2000" dirty="0">
                <a:latin typeface="Microsoft YaHei" panose="020B0503020204020204" pitchFamily="34" charset="-122"/>
                <a:ea typeface="Microsoft YaHei" panose="020B0503020204020204" pitchFamily="34" charset="-122"/>
              </a:rPr>
              <a:t>__</a:t>
            </a:r>
            <a:r>
              <a:rPr lang="zh-CN" altLang="en-US" sz="2000" dirty="0">
                <a:latin typeface="Microsoft YaHei" panose="020B0503020204020204" pitchFamily="34" charset="-122"/>
                <a:ea typeface="Microsoft YaHei" panose="020B0503020204020204" pitchFamily="34" charset="-122"/>
              </a:rPr>
              <a:t>𝑔𝑙𝑜𝑏𝑎𝑙</a:t>
            </a:r>
            <a:r>
              <a:rPr lang="en-US" altLang="zh-CN" sz="2000" dirty="0">
                <a:latin typeface="Microsoft YaHei" panose="020B0503020204020204" pitchFamily="34" charset="-122"/>
                <a:ea typeface="Microsoft YaHei" panose="020B0503020204020204" pitchFamily="34" charset="-122"/>
              </a:rPr>
              <a:t>__</a:t>
            </a:r>
            <a:r>
              <a:rPr lang="zh-CN" altLang="en-US" sz="2000" dirty="0">
                <a:latin typeface="Microsoft YaHei" panose="020B0503020204020204" pitchFamily="34" charset="-122"/>
                <a:ea typeface="Microsoft YaHei" panose="020B0503020204020204" pitchFamily="34" charset="-122"/>
              </a:rPr>
              <a:t> 进行限定，并且必须是没有返回值的</a:t>
            </a:r>
            <a:r>
              <a:rPr lang="en" altLang="zh-CN" sz="2000" dirty="0">
                <a:latin typeface="Microsoft YaHei" panose="020B0503020204020204" pitchFamily="34" charset="-122"/>
                <a:ea typeface="Microsoft YaHei" panose="020B0503020204020204" pitchFamily="34" charset="-122"/>
              </a:rPr>
              <a:t>void</a:t>
            </a:r>
            <a:r>
              <a:rPr lang="zh-CN" altLang="en-US" sz="2000" dirty="0">
                <a:latin typeface="Microsoft YaHei" panose="020B0503020204020204" pitchFamily="34" charset="-122"/>
                <a:ea typeface="Microsoft YaHei" panose="020B0503020204020204" pitchFamily="34" charset="-122"/>
              </a:rPr>
              <a:t>函数</a:t>
            </a:r>
          </a:p>
          <a:p>
            <a:pPr>
              <a:lnSpc>
                <a:spcPts val="3000"/>
              </a:lnSpc>
            </a:pP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 主机端函数可以是</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的，但是</a:t>
            </a:r>
            <a:r>
              <a:rPr lang="en" altLang="zh-CN" sz="2000" dirty="0">
                <a:latin typeface="Microsoft YaHei" panose="020B0503020204020204" pitchFamily="34" charset="-122"/>
                <a:ea typeface="Microsoft YaHei" panose="020B0503020204020204" pitchFamily="34" charset="-122"/>
              </a:rPr>
              <a:t>kernel</a:t>
            </a:r>
            <a:r>
              <a:rPr lang="zh-CN" altLang="en-US" sz="2000" dirty="0">
                <a:latin typeface="Microsoft YaHei" panose="020B0503020204020204" pitchFamily="34" charset="-122"/>
                <a:ea typeface="Microsoft YaHei" panose="020B0503020204020204" pitchFamily="34" charset="-122"/>
              </a:rPr>
              <a:t>中必须是</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的，而且很多</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中字符串相关的函数在目前来说都不能使用。</a:t>
            </a:r>
          </a:p>
        </p:txBody>
      </p:sp>
    </p:spTree>
    <p:extLst>
      <p:ext uri="{BB962C8B-B14F-4D97-AF65-F5344CB8AC3E}">
        <p14:creationId xmlns:p14="http://schemas.microsoft.com/office/powerpoint/2010/main" val="25645811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EBE153E-9B75-504B-95CB-9153E968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06" y="1629562"/>
            <a:ext cx="5278419" cy="4734461"/>
          </a:xfrm>
          <a:prstGeom prst="rect">
            <a:avLst/>
          </a:prstGeom>
        </p:spPr>
      </p:pic>
      <p:sp>
        <p:nvSpPr>
          <p:cNvPr id="8" name="Rectangle 4">
            <a:extLst>
              <a:ext uri="{FF2B5EF4-FFF2-40B4-BE49-F238E27FC236}">
                <a16:creationId xmlns:a16="http://schemas.microsoft.com/office/drawing/2014/main" id="{717D3327-BBB4-364A-9480-9E62FA89E901}"/>
              </a:ext>
            </a:extLst>
          </p:cNvPr>
          <p:cNvSpPr>
            <a:spLocks noChangeArrowheads="1"/>
          </p:cNvSpPr>
          <p:nvPr/>
        </p:nvSpPr>
        <p:spPr bwMode="auto">
          <a:xfrm>
            <a:off x="6096000" y="1810322"/>
            <a:ext cx="5931048"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threadIdx.x</a:t>
            </a:r>
            <a:r>
              <a:rPr kumimoji="0" lang="zh-CN" altLang="en-US" sz="2000" b="0" i="0" u="none" strike="noStrike" cap="none" normalizeH="0" baseline="0" dirty="0">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 </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是线程所处线程块中的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。本例中定义的是</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1</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维排布，</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即为线程的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由于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中的每个线程都会执行相同的</a:t>
            </a:r>
            <a:r>
              <a:rPr lang="en-US" altLang="zh-CN" sz="2000" dirty="0" err="1">
                <a:latin typeface="Microsoft YaHei" panose="020B0503020204020204" pitchFamily="34" charset="-122"/>
                <a:ea typeface="Microsoft YaHei" panose="020B0503020204020204" pitchFamily="34" charset="-122"/>
              </a:rPr>
              <a:t>VecAdd</a:t>
            </a:r>
            <a:r>
              <a:rPr lang="zh-CN" altLang="zh-CN" sz="2000" dirty="0">
                <a:latin typeface="Microsoft YaHei" panose="020B0503020204020204" pitchFamily="34" charset="-122"/>
                <a:ea typeface="Microsoft YaHei" panose="020B0503020204020204" pitchFamily="34" charset="-122"/>
              </a:rPr>
              <a:t>函数，因此不同的线程需要使用自己独有的</a:t>
            </a:r>
            <a:r>
              <a:rPr lang="en-US" altLang="zh-CN" sz="2000" dirty="0">
                <a:latin typeface="Microsoft YaHei" panose="020B0503020204020204" pitchFamily="34" charset="-122"/>
                <a:ea typeface="Microsoft YaHei" panose="020B0503020204020204" pitchFamily="34" charset="-122"/>
              </a:rPr>
              <a:t>ID</a:t>
            </a:r>
            <a:r>
              <a:rPr lang="zh-CN" altLang="zh-CN" sz="2000" dirty="0">
                <a:latin typeface="Microsoft YaHei" panose="020B0503020204020204" pitchFamily="34" charset="-122"/>
                <a:ea typeface="Microsoft YaHei" panose="020B0503020204020204" pitchFamily="34" charset="-122"/>
              </a:rPr>
              <a:t>来区分彼此，来获取不同的数据。</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这就是</a:t>
            </a:r>
            <a:r>
              <a:rPr lang="en-US" altLang="zh-CN" sz="2000" dirty="0">
                <a:latin typeface="Microsoft YaHei" panose="020B0503020204020204" pitchFamily="34" charset="-122"/>
                <a:ea typeface="Microsoft YaHei" panose="020B0503020204020204" pitchFamily="34" charset="-122"/>
              </a:rPr>
              <a:t>SIMT</a:t>
            </a:r>
            <a:r>
              <a:rPr lang="zh-CN" altLang="zh-CN" sz="2000" dirty="0">
                <a:latin typeface="Microsoft YaHei" panose="020B0503020204020204" pitchFamily="34" charset="-122"/>
                <a:ea typeface="Microsoft YaHei" panose="020B0503020204020204" pitchFamily="34" charset="-122"/>
              </a:rPr>
              <a:t>的概念，即“相同指令，不同线程”。</a:t>
            </a:r>
          </a:p>
          <a:p>
            <a:pPr lvl="0" eaLnBrk="0" fontAlgn="base" hangingPunct="0">
              <a:spcBef>
                <a:spcPct val="0"/>
              </a:spcBef>
              <a:spcAft>
                <a:spcPct val="0"/>
              </a:spcAft>
            </a:pPr>
            <a:endParaRPr lang="en-US" altLang="zh-CN" sz="2000" dirty="0">
              <a:latin typeface="Microsoft YaHei" panose="020B0503020204020204" pitchFamily="34" charset="-122"/>
              <a:ea typeface="Microsoft YaHei" panose="020B0503020204020204" pitchFamily="34" charset="-122"/>
            </a:endParaRPr>
          </a:p>
          <a:p>
            <a:pPr lvl="0"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main()</a:t>
            </a:r>
            <a:r>
              <a:rPr lang="zh-CN" altLang="zh-CN" sz="2000" dirty="0">
                <a:latin typeface="Microsoft YaHei" panose="020B0503020204020204" pitchFamily="34" charset="-122"/>
                <a:ea typeface="Microsoft YaHei" panose="020B0503020204020204" pitchFamily="34" charset="-122"/>
              </a:rPr>
              <a:t>函数中，</a:t>
            </a:r>
            <a:r>
              <a:rPr lang="en-US" altLang="zh-CN" sz="2000" dirty="0" err="1">
                <a:latin typeface="Microsoft YaHei" panose="020B0503020204020204" pitchFamily="34" charset="-122"/>
                <a:ea typeface="Microsoft YaHei" panose="020B0503020204020204" pitchFamily="34" charset="-122"/>
              </a:rPr>
              <a:t>VecAdd</a:t>
            </a:r>
            <a:r>
              <a:rPr lang="zh-CN" altLang="zh-CN" sz="2000" dirty="0">
                <a:latin typeface="Microsoft YaHei" panose="020B0503020204020204" pitchFamily="34" charset="-122"/>
                <a:ea typeface="Microsoft YaHei" panose="020B0503020204020204" pitchFamily="34" charset="-122"/>
              </a:rPr>
              <a:t>函数的调用使用了 </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&lt;&lt;&lt;</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blocksPerGrid</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threadsPerBock</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&gt;&gt;&gt;</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关键字</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这是调用内核函数所独有的。程序员通过该关键字，制定网格中线程块和线程的排布方式。 </a:t>
            </a:r>
            <a:endParaRPr kumimoji="0"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2B12A6EF-205A-E14C-AF83-F83A6BE8F96F}"/>
              </a:ext>
            </a:extLst>
          </p:cNvPr>
          <p:cNvSpPr txBox="1"/>
          <p:nvPr/>
        </p:nvSpPr>
        <p:spPr>
          <a:xfrm>
            <a:off x="672706" y="1130002"/>
            <a:ext cx="9185528" cy="499560"/>
          </a:xfrm>
          <a:prstGeom prst="rect">
            <a:avLst/>
          </a:prstGeom>
          <a:noFill/>
        </p:spPr>
        <p:txBody>
          <a:bodyPr wrap="none" rtlCol="0" anchor="ctr">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例</a:t>
            </a: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一段简单的内核函数，用于求两个数组的和</a:t>
            </a:r>
            <a:r>
              <a:rPr lang="zh-CN" altLang="en-US" sz="2000" b="1" dirty="0">
                <a:latin typeface="Microsoft YaHei" panose="020B0503020204020204" pitchFamily="34" charset="-122"/>
                <a:ea typeface="Microsoft YaHei" panose="020B0503020204020204" pitchFamily="34" charset="-122"/>
              </a:rPr>
              <a:t>。假设数组元素小于</a:t>
            </a:r>
            <a:r>
              <a:rPr lang="en-US" altLang="zh-CN" sz="2000" b="1" dirty="0">
                <a:latin typeface="Microsoft YaHei" panose="020B0503020204020204" pitchFamily="34" charset="-122"/>
                <a:ea typeface="Microsoft YaHei" panose="020B0503020204020204" pitchFamily="34" charset="-122"/>
              </a:rPr>
              <a:t>1024</a:t>
            </a:r>
            <a:r>
              <a:rPr lang="zh-CN" altLang="en-US" sz="2000" b="1" dirty="0">
                <a:latin typeface="Microsoft YaHei" panose="020B0503020204020204" pitchFamily="34" charset="-122"/>
                <a:ea typeface="Microsoft YaHei" panose="020B0503020204020204" pitchFamily="34" charset="-122"/>
              </a:rPr>
              <a:t>个。</a:t>
            </a:r>
            <a:endParaRPr lang="en-US" altLang="zh-CN"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74282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1086319-F1E0-1B44-B202-A41DD264D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86" y="1673559"/>
            <a:ext cx="9291794" cy="3532817"/>
          </a:xfrm>
          <a:prstGeom prst="rect">
            <a:avLst/>
          </a:prstGeom>
        </p:spPr>
      </p:pic>
      <p:sp>
        <p:nvSpPr>
          <p:cNvPr id="4" name="文本框 3">
            <a:extLst>
              <a:ext uri="{FF2B5EF4-FFF2-40B4-BE49-F238E27FC236}">
                <a16:creationId xmlns:a16="http://schemas.microsoft.com/office/drawing/2014/main" id="{141D9B1F-837A-3B4B-8384-B6FDD34EF080}"/>
              </a:ext>
            </a:extLst>
          </p:cNvPr>
          <p:cNvSpPr txBox="1"/>
          <p:nvPr/>
        </p:nvSpPr>
        <p:spPr>
          <a:xfrm>
            <a:off x="852667" y="1097184"/>
            <a:ext cx="8781571" cy="497957"/>
          </a:xfrm>
          <a:prstGeom prst="rect">
            <a:avLst/>
          </a:prstGeom>
          <a:noFill/>
        </p:spPr>
        <p:txBody>
          <a:bodyPr wrap="none" rtlCol="0" anchor="ctr">
            <a:spAutoFit/>
          </a:bodyPr>
          <a:lstStyle/>
          <a:p>
            <a:pPr>
              <a:lnSpc>
                <a:spcPct val="120000"/>
              </a:lnSpc>
            </a:pPr>
            <a:r>
              <a:rPr lang="zh-CN" altLang="zh-CN" sz="2400" b="1" dirty="0">
                <a:latin typeface="Microsoft YaHei" panose="020B0503020204020204" pitchFamily="34" charset="-122"/>
                <a:ea typeface="Microsoft YaHei" panose="020B0503020204020204" pitchFamily="34" charset="-122"/>
              </a:rPr>
              <a:t>如果</a:t>
            </a:r>
            <a:r>
              <a:rPr lang="zh-CN" altLang="en-US" sz="2400" b="1" dirty="0">
                <a:latin typeface="Microsoft YaHei" panose="020B0503020204020204" pitchFamily="34" charset="-122"/>
                <a:ea typeface="Microsoft YaHei" panose="020B0503020204020204" pitchFamily="34" charset="-122"/>
              </a:rPr>
              <a:t>数组</a:t>
            </a:r>
            <a:r>
              <a:rPr lang="zh-CN" altLang="zh-CN" sz="2400" b="1" dirty="0">
                <a:latin typeface="Microsoft YaHei" panose="020B0503020204020204" pitchFamily="34" charset="-122"/>
                <a:ea typeface="Microsoft YaHei" panose="020B0503020204020204" pitchFamily="34" charset="-122"/>
              </a:rPr>
              <a:t>大于</a:t>
            </a:r>
            <a:r>
              <a:rPr lang="en-US" altLang="zh-CN" sz="2400" b="1" dirty="0">
                <a:latin typeface="Microsoft YaHei" panose="020B0503020204020204" pitchFamily="34" charset="-122"/>
                <a:ea typeface="Microsoft YaHei" panose="020B0503020204020204" pitchFamily="34" charset="-122"/>
              </a:rPr>
              <a:t>1024</a:t>
            </a:r>
            <a:r>
              <a:rPr lang="zh-CN" altLang="en-US" sz="2400" b="1" dirty="0">
                <a:latin typeface="Microsoft YaHei" panose="020B0503020204020204" pitchFamily="34" charset="-122"/>
                <a:ea typeface="Microsoft YaHei" panose="020B0503020204020204" pitchFamily="34" charset="-122"/>
              </a:rPr>
              <a:t>个元素，</a:t>
            </a:r>
            <a:r>
              <a:rPr lang="zh-CN" altLang="zh-CN" sz="2400" b="1" dirty="0">
                <a:latin typeface="Microsoft YaHei" panose="020B0503020204020204" pitchFamily="34" charset="-122"/>
                <a:ea typeface="Microsoft YaHei" panose="020B0503020204020204" pitchFamily="34" charset="-122"/>
              </a:rPr>
              <a:t>应该采用多个线程块</a:t>
            </a:r>
            <a:r>
              <a:rPr lang="en-US" altLang="zh-CN" sz="2400" b="1" dirty="0">
                <a:latin typeface="Microsoft YaHei" panose="020B0503020204020204" pitchFamily="34" charset="-122"/>
                <a:ea typeface="Microsoft YaHei" panose="020B0503020204020204" pitchFamily="34" charset="-122"/>
              </a:rPr>
              <a:t>N/256</a:t>
            </a:r>
            <a:r>
              <a:rPr lang="zh-CN" altLang="en-US" sz="2400" b="1" dirty="0">
                <a:latin typeface="Microsoft YaHei" panose="020B0503020204020204" pitchFamily="34" charset="-122"/>
                <a:ea typeface="Microsoft YaHei" panose="020B0503020204020204" pitchFamily="34" charset="-122"/>
              </a:rPr>
              <a:t>解决</a:t>
            </a:r>
            <a:r>
              <a:rPr lang="zh-CN" altLang="zh-CN" sz="2400" b="1" dirty="0">
                <a:latin typeface="Microsoft YaHei" panose="020B0503020204020204" pitchFamily="34" charset="-122"/>
                <a:ea typeface="Microsoft YaHei" panose="020B0503020204020204" pitchFamily="34" charset="-122"/>
              </a:rPr>
              <a:t> </a:t>
            </a:r>
            <a:endPar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EBF890B-77D0-944D-A7D0-21394103BEB7}"/>
              </a:ext>
            </a:extLst>
          </p:cNvPr>
          <p:cNvSpPr txBox="1"/>
          <p:nvPr/>
        </p:nvSpPr>
        <p:spPr>
          <a:xfrm>
            <a:off x="1039906" y="5167455"/>
            <a:ext cx="8558473" cy="961225"/>
          </a:xfrm>
          <a:prstGeom prst="rect">
            <a:avLst/>
          </a:prstGeom>
          <a:noFill/>
        </p:spPr>
        <p:txBody>
          <a:bodyPr wrap="square" rtlCol="0" anchor="ctr">
            <a:spAutoFit/>
          </a:bodyPr>
          <a:lstStyle/>
          <a:p>
            <a:pPr>
              <a:lnSpc>
                <a:spcPct val="150000"/>
              </a:lnSpc>
            </a:pPr>
            <a:r>
              <a:rPr kumimoji="1" lang="en-US" altLang="zh-CN" sz="2000" b="1" dirty="0" err="1">
                <a:solidFill>
                  <a:schemeClr val="tx1">
                    <a:lumMod val="75000"/>
                    <a:lumOff val="25000"/>
                  </a:schemeClr>
                </a:solidFill>
                <a:latin typeface="Microsoft YaHei" panose="020B0503020204020204" pitchFamily="34" charset="-122"/>
                <a:ea typeface="Microsoft YaHei" panose="020B0503020204020204" pitchFamily="34" charset="-122"/>
              </a:rPr>
              <a:t>blockIdx.x</a:t>
            </a:r>
            <a:r>
              <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表示此线程所在线程块的</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方向的</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ID</a:t>
            </a:r>
          </a:p>
          <a:p>
            <a:pPr>
              <a:lnSpc>
                <a:spcPct val="150000"/>
              </a:lnSpc>
            </a:pPr>
            <a:r>
              <a:rPr kumimoji="1" lang="en-US" altLang="zh-CN" sz="2000" b="1" dirty="0" err="1">
                <a:solidFill>
                  <a:schemeClr val="tx1">
                    <a:lumMod val="75000"/>
                    <a:lumOff val="25000"/>
                  </a:schemeClr>
                </a:solidFill>
                <a:latin typeface="Microsoft YaHei" panose="020B0503020204020204" pitchFamily="34" charset="-122"/>
                <a:ea typeface="Microsoft YaHei" panose="020B0503020204020204" pitchFamily="34" charset="-122"/>
              </a:rPr>
              <a:t>blockDim.x</a:t>
            </a:r>
            <a:r>
              <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表示每个线程块</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方向包含的线程数</a:t>
            </a:r>
          </a:p>
        </p:txBody>
      </p:sp>
    </p:spTree>
    <p:extLst>
      <p:ext uri="{BB962C8B-B14F-4D97-AF65-F5344CB8AC3E}">
        <p14:creationId xmlns:p14="http://schemas.microsoft.com/office/powerpoint/2010/main" val="21570423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F90BD-19E7-4D4D-BDB0-12E3443332C8}"/>
              </a:ext>
            </a:extLst>
          </p:cNvPr>
          <p:cNvSpPr txBox="1"/>
          <p:nvPr/>
        </p:nvSpPr>
        <p:spPr>
          <a:xfrm>
            <a:off x="627086" y="1017760"/>
            <a:ext cx="5195653" cy="499560"/>
          </a:xfrm>
          <a:prstGeom prst="rect">
            <a:avLst/>
          </a:prstGeom>
          <a:noFill/>
        </p:spPr>
        <p:txBody>
          <a:bodyPr wrap="none" rtlCol="0" anchor="ctr">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例</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一个</a:t>
            </a:r>
            <a:r>
              <a:rPr lang="en-US" altLang="zh-CN" sz="2000" b="1" dirty="0">
                <a:latin typeface="Microsoft YaHei" panose="020B0503020204020204" pitchFamily="34" charset="-122"/>
                <a:ea typeface="Microsoft YaHei" panose="020B0503020204020204" pitchFamily="34" charset="-122"/>
              </a:rPr>
              <a:t>2</a:t>
            </a:r>
            <a:r>
              <a:rPr lang="zh-CN" altLang="zh-CN" sz="2000" b="1" dirty="0">
                <a:latin typeface="Microsoft YaHei" panose="020B0503020204020204" pitchFamily="34" charset="-122"/>
                <a:ea typeface="Microsoft YaHei" panose="020B0503020204020204" pitchFamily="34" charset="-122"/>
              </a:rPr>
              <a:t>维排布的例子，用于做矩阵加法 </a:t>
            </a:r>
            <a:endParaRPr lang="en-US" altLang="zh-CN"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B4DBCCE-34E4-224A-8911-F69B4B1F4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07" y="1517320"/>
            <a:ext cx="9543079" cy="3463511"/>
          </a:xfrm>
          <a:prstGeom prst="rect">
            <a:avLst/>
          </a:prstGeom>
        </p:spPr>
      </p:pic>
      <p:sp>
        <p:nvSpPr>
          <p:cNvPr id="4" name="文本框 3">
            <a:extLst>
              <a:ext uri="{FF2B5EF4-FFF2-40B4-BE49-F238E27FC236}">
                <a16:creationId xmlns:a16="http://schemas.microsoft.com/office/drawing/2014/main" id="{D93F6843-8876-6A44-9FE8-19696143F002}"/>
              </a:ext>
            </a:extLst>
          </p:cNvPr>
          <p:cNvSpPr txBox="1"/>
          <p:nvPr/>
        </p:nvSpPr>
        <p:spPr>
          <a:xfrm>
            <a:off x="848807" y="5499100"/>
            <a:ext cx="184731" cy="394147"/>
          </a:xfrm>
          <a:prstGeom prst="rect">
            <a:avLst/>
          </a:prstGeom>
          <a:noFill/>
        </p:spPr>
        <p:txBody>
          <a:bodyPr wrap="none" rtlCol="0" anchor="ctr">
            <a:spAutoFit/>
          </a:bodyPr>
          <a:lstStyle/>
          <a:p>
            <a:pPr>
              <a:lnSpc>
                <a:spcPct val="120000"/>
              </a:lnSpc>
            </a:pPr>
            <a:endParaRPr kumimoji="1" lang="zh-CN" altLang="en-US" dirty="0">
              <a:solidFill>
                <a:schemeClr val="tx1">
                  <a:lumMod val="75000"/>
                  <a:lumOff val="25000"/>
                </a:schemeClr>
              </a:solidFill>
            </a:endParaRPr>
          </a:p>
        </p:txBody>
      </p:sp>
      <p:sp>
        <p:nvSpPr>
          <p:cNvPr id="15" name="Rectangle 1">
            <a:extLst>
              <a:ext uri="{FF2B5EF4-FFF2-40B4-BE49-F238E27FC236}">
                <a16:creationId xmlns:a16="http://schemas.microsoft.com/office/drawing/2014/main" id="{55CDDFD7-CC65-5546-A721-6CBFCBB19B5F}"/>
              </a:ext>
            </a:extLst>
          </p:cNvPr>
          <p:cNvSpPr>
            <a:spLocks noChangeArrowheads="1"/>
          </p:cNvSpPr>
          <p:nvPr/>
        </p:nvSpPr>
        <p:spPr bwMode="auto">
          <a:xfrm>
            <a:off x="513385" y="4980831"/>
            <a:ext cx="10829808" cy="142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当排布不使用1维时，需要使用</a:t>
            </a:r>
            <a:r>
              <a:rPr kumimoji="0" lang="zh-CN" altLang="zh-CN" sz="2000" b="0" i="0" u="none" strike="noStrike" cap="none" normalizeH="0" baseline="0" dirty="0">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dim3</a:t>
            </a:r>
            <a:r>
              <a:rPr kumimoji="0" lang="zh-CN"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数据类型。该程序每个线程块中线程为16x16排布。</a:t>
            </a:r>
            <a:endPar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在内核函数中，</a:t>
            </a:r>
            <a:r>
              <a:rPr kumimoji="0" lang="en-US" altLang="zh-CN" sz="2000" b="0" i="0" u="none" strike="noStrike" cap="none" normalizeH="0" baseline="0" dirty="0" err="1">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j</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2000" b="0" i="0" u="none" strike="noStrike" cap="none" normalizeH="0" baseline="0" dirty="0" err="1">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blockDim</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代表当前线程块的尺寸。</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注意：</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方向为矩阵的列，</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方向为矩阵的行。</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093178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79156DC-D345-C14E-B206-9507413DB0E9}"/>
              </a:ext>
            </a:extLst>
          </p:cNvPr>
          <p:cNvSpPr txBox="1"/>
          <p:nvPr/>
        </p:nvSpPr>
        <p:spPr>
          <a:xfrm>
            <a:off x="519510" y="953135"/>
            <a:ext cx="10158550" cy="1515223"/>
          </a:xfrm>
          <a:prstGeom prst="rect">
            <a:avLst/>
          </a:prstGeom>
          <a:noFill/>
        </p:spPr>
        <p:txBody>
          <a:bodyPr wrap="none" rtlCol="0" anchor="ctr">
            <a:spAutoFit/>
          </a:bodyPr>
          <a:lstStyle/>
          <a:p>
            <a:pPr>
              <a:lnSpc>
                <a:spcPct val="150000"/>
              </a:lnSpc>
            </a:pPr>
            <a:r>
              <a:rPr lang="zh-CN" altLang="zh-CN" b="1" dirty="0"/>
              <a:t> </a:t>
            </a:r>
            <a:r>
              <a:rPr lang="en-US" altLang="zh-CN" sz="2400" b="1" dirty="0">
                <a:latin typeface="Microsoft YaHei" panose="020B0503020204020204" pitchFamily="34" charset="-122"/>
                <a:ea typeface="Microsoft YaHei" panose="020B0503020204020204" pitchFamily="34" charset="-122"/>
              </a:rPr>
              <a:t>2.7</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内存层级</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一样，</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也有不同层级的内存。越靠近核心的内存速度越快，但容量越小；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反之，越远离核心的内存速度越慢，但容量较大。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 name="Rectangle 3">
            <a:extLst>
              <a:ext uri="{FF2B5EF4-FFF2-40B4-BE49-F238E27FC236}">
                <a16:creationId xmlns:a16="http://schemas.microsoft.com/office/drawing/2014/main" id="{733AF276-0EDC-E74F-876C-FE8638BEAF16}"/>
              </a:ext>
            </a:extLst>
          </p:cNvPr>
          <p:cNvSpPr>
            <a:spLocks noChangeArrowheads="1"/>
          </p:cNvSpPr>
          <p:nvPr/>
        </p:nvSpPr>
        <p:spPr bwMode="auto">
          <a:xfrm>
            <a:off x="968187" y="2579482"/>
            <a:ext cx="2741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194" name="Picture 2">
            <a:extLst>
              <a:ext uri="{FF2B5EF4-FFF2-40B4-BE49-F238E27FC236}">
                <a16:creationId xmlns:a16="http://schemas.microsoft.com/office/drawing/2014/main" id="{66B628BA-F2E2-B94C-9731-D5662D4A085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68187" y="2468358"/>
            <a:ext cx="9133243" cy="405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9737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313C87C-2547-9546-BB79-54C0EBB03C05}"/>
              </a:ext>
            </a:extLst>
          </p:cNvPr>
          <p:cNvSpPr txBox="1"/>
          <p:nvPr/>
        </p:nvSpPr>
        <p:spPr>
          <a:xfrm>
            <a:off x="627086" y="1310626"/>
            <a:ext cx="10305826" cy="5116209"/>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主机端内存</a:t>
            </a:r>
            <a:r>
              <a:rPr lang="en-US" altLang="zh-CN" sz="2000" b="1" dirty="0">
                <a:solidFill>
                  <a:srgbClr val="C00000"/>
                </a:solidFill>
                <a:latin typeface="Microsoft YaHei" panose="020B0503020204020204" pitchFamily="34" charset="-122"/>
                <a:ea typeface="Microsoft YaHei" panose="020B0503020204020204" pitchFamily="34" charset="-122"/>
              </a:rPr>
              <a:t>(host memory)</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指的就是我们常说的内存</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一般主机端内存通过</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总线与设备端内存交换数据。数据交换的速度等于</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总线的速度。</a:t>
            </a:r>
          </a:p>
          <a:p>
            <a:pPr>
              <a:lnSpc>
                <a:spcPct val="150000"/>
              </a:lnSpc>
            </a:pP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en-US" sz="2000" b="1" dirty="0">
                <a:solidFill>
                  <a:srgbClr val="C00000"/>
                </a:solidFill>
                <a:latin typeface="Microsoft YaHei" panose="020B0503020204020204" pitchFamily="34" charset="-122"/>
                <a:ea typeface="Microsoft YaHei" panose="020B0503020204020204" pitchFamily="34" charset="-122"/>
              </a:rPr>
              <a:t>的</a:t>
            </a:r>
            <a:r>
              <a:rPr lang="zh-CN" altLang="zh-CN" sz="2000" b="1" dirty="0">
                <a:solidFill>
                  <a:srgbClr val="C00000"/>
                </a:solidFill>
                <a:latin typeface="Microsoft YaHei" panose="020B0503020204020204" pitchFamily="34" charset="-122"/>
                <a:ea typeface="Microsoft YaHei" panose="020B0503020204020204" pitchFamily="34" charset="-122"/>
              </a:rPr>
              <a:t>全局内存</a:t>
            </a:r>
            <a:r>
              <a:rPr lang="en-US" altLang="zh-CN" sz="2000" b="1" dirty="0">
                <a:solidFill>
                  <a:srgbClr val="C00000"/>
                </a:solidFill>
                <a:latin typeface="Microsoft YaHei" panose="020B0503020204020204" pitchFamily="34" charset="-122"/>
                <a:ea typeface="Microsoft YaHei" panose="020B0503020204020204" pitchFamily="34" charset="-122"/>
              </a:rPr>
              <a:t>(global memory)</a:t>
            </a:r>
            <a:r>
              <a:rPr lang="en-US" altLang="zh-CN" sz="2000" dirty="0">
                <a:solidFill>
                  <a:srgbClr val="C00000"/>
                </a:solidFill>
                <a:latin typeface="Microsoft YaHei" panose="020B0503020204020204" pitchFamily="34" charset="-122"/>
                <a:ea typeface="Microsoft YaHei" panose="020B0503020204020204" pitchFamily="34" charset="-122"/>
              </a:rPr>
              <a:t> </a:t>
            </a:r>
            <a:r>
              <a:rPr lang="zh-CN" altLang="zh-CN" sz="2000" dirty="0">
                <a:solidFill>
                  <a:srgbClr val="C00000"/>
                </a:solidFill>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常量内存</a:t>
            </a:r>
            <a:r>
              <a:rPr lang="en-US" altLang="zh-CN" sz="2000" b="1" dirty="0">
                <a:solidFill>
                  <a:srgbClr val="C00000"/>
                </a:solidFill>
                <a:latin typeface="Microsoft YaHei" panose="020B0503020204020204" pitchFamily="34" charset="-122"/>
                <a:ea typeface="Microsoft YaHei" panose="020B0503020204020204" pitchFamily="34" charset="-122"/>
              </a:rPr>
              <a:t>(constant memory)</a:t>
            </a:r>
            <a:r>
              <a:rPr lang="zh-CN" altLang="zh-CN" sz="2000" b="1" dirty="0">
                <a:solidFill>
                  <a:srgbClr val="C00000"/>
                </a:solidFill>
                <a:latin typeface="Microsoft YaHei" panose="020B0503020204020204" pitchFamily="34" charset="-122"/>
                <a:ea typeface="Microsoft YaHei" panose="020B0503020204020204" pitchFamily="34" charset="-122"/>
              </a:rPr>
              <a:t>、纹理内存</a:t>
            </a:r>
            <a:r>
              <a:rPr lang="en-US" altLang="zh-CN" sz="2000" b="1" dirty="0">
                <a:solidFill>
                  <a:srgbClr val="C00000"/>
                </a:solidFill>
                <a:latin typeface="Microsoft YaHei" panose="020B0503020204020204" pitchFamily="34" charset="-122"/>
                <a:ea typeface="Microsoft YaHei" panose="020B0503020204020204" pitchFamily="34" charset="-122"/>
              </a:rPr>
              <a:t>(texture memory)</a:t>
            </a:r>
            <a:r>
              <a:rPr lang="zh-CN" altLang="zh-CN" sz="2000" b="1" dirty="0">
                <a:solidFill>
                  <a:srgbClr val="C00000"/>
                </a:solidFill>
                <a:latin typeface="Microsoft YaHei" panose="020B0503020204020204" pitchFamily="34" charset="-122"/>
                <a:ea typeface="Microsoft YaHei" panose="020B0503020204020204" pitchFamily="34" charset="-122"/>
              </a:rPr>
              <a:t>、本地内存</a:t>
            </a:r>
            <a:r>
              <a:rPr lang="en-US" altLang="zh-CN" sz="2000" b="1" dirty="0">
                <a:solidFill>
                  <a:srgbClr val="C00000"/>
                </a:solidFill>
                <a:latin typeface="Microsoft YaHei" panose="020B0503020204020204" pitchFamily="34" charset="-122"/>
                <a:ea typeface="Microsoft YaHei" panose="020B0503020204020204" pitchFamily="34" charset="-122"/>
              </a:rPr>
              <a:t>(local memory)</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都位于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板上，但不在片内。因此速度相对片内内存较慢。常量内存和纹理内存对于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来说是只读的。</a:t>
            </a:r>
          </a:p>
          <a:p>
            <a:pPr>
              <a:lnSpc>
                <a:spcPct val="150000"/>
              </a:lnSpc>
            </a:pP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上有</a:t>
            </a:r>
            <a:r>
              <a:rPr lang="en-US" altLang="zh-CN" sz="2000" b="1" dirty="0">
                <a:solidFill>
                  <a:srgbClr val="C00000"/>
                </a:solidFill>
                <a:latin typeface="Microsoft YaHei" panose="020B0503020204020204" pitchFamily="34" charset="-122"/>
                <a:ea typeface="Microsoft YaHei" panose="020B0503020204020204" pitchFamily="34" charset="-122"/>
              </a:rPr>
              <a:t> L2 cache</a:t>
            </a:r>
            <a:r>
              <a:rPr lang="zh-CN" altLang="zh-CN" sz="2000" b="1" dirty="0">
                <a:solidFill>
                  <a:srgbClr val="C00000"/>
                </a:solidFill>
                <a:latin typeface="Microsoft YaHei" panose="020B0503020204020204" pitchFamily="34" charset="-122"/>
                <a:ea typeface="Microsoft YaHei" panose="020B0503020204020204" pitchFamily="34" charset="-122"/>
              </a:rPr>
              <a:t>和</a:t>
            </a:r>
            <a:r>
              <a:rPr lang="en-US" altLang="zh-CN" sz="2000" b="1" dirty="0">
                <a:solidFill>
                  <a:srgbClr val="C00000"/>
                </a:solidFill>
                <a:latin typeface="Microsoft YaHei" panose="020B0503020204020204" pitchFamily="34" charset="-122"/>
                <a:ea typeface="Microsoft YaHei" panose="020B0503020204020204" pitchFamily="34" charset="-122"/>
              </a:rPr>
              <a:t> L1 </a:t>
            </a:r>
            <a:r>
              <a:rPr lang="en-US" altLang="zh-CN" sz="2000" b="1" dirty="0" err="1">
                <a:solidFill>
                  <a:srgbClr val="C00000"/>
                </a:solidFill>
                <a:latin typeface="Microsoft YaHei" panose="020B0503020204020204" pitchFamily="34" charset="-122"/>
                <a:ea typeface="Microsoft YaHei" panose="020B0503020204020204" pitchFamily="34" charset="-122"/>
              </a:rPr>
              <a:t>cahce</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L2 cache</a:t>
            </a:r>
            <a:r>
              <a:rPr lang="zh-CN" altLang="zh-CN" sz="2000" dirty="0">
                <a:latin typeface="Microsoft YaHei" panose="020B0503020204020204" pitchFamily="34" charset="-122"/>
                <a:ea typeface="Microsoft YaHei" panose="020B0503020204020204" pitchFamily="34" charset="-122"/>
              </a:rPr>
              <a:t>为所有流处理器簇</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共享，而</a:t>
            </a:r>
            <a:r>
              <a:rPr lang="en-US" altLang="zh-CN" sz="2000" dirty="0">
                <a:latin typeface="Microsoft YaHei" panose="020B0503020204020204" pitchFamily="34" charset="-122"/>
                <a:ea typeface="Microsoft YaHei" panose="020B0503020204020204" pitchFamily="34" charset="-122"/>
              </a:rPr>
              <a:t>L1 cache</a:t>
            </a:r>
            <a:r>
              <a:rPr lang="zh-CN" altLang="zh-CN" sz="2000" dirty="0">
                <a:latin typeface="Microsoft YaHei" panose="020B0503020204020204" pitchFamily="34" charset="-122"/>
                <a:ea typeface="Microsoft YaHei" panose="020B0503020204020204" pitchFamily="34" charset="-122"/>
              </a:rPr>
              <a:t>为每个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内部共享。这里的</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一样，程序员无法对</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显式操纵。</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3822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07E8C12-0FC9-D54A-AD5E-A69A186C0D64}"/>
              </a:ext>
            </a:extLst>
          </p:cNvPr>
          <p:cNvSpPr txBox="1"/>
          <p:nvPr/>
        </p:nvSpPr>
        <p:spPr>
          <a:xfrm>
            <a:off x="567935" y="1065375"/>
            <a:ext cx="11056129" cy="5536772"/>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纹理缓存和常量缓存在</a:t>
            </a:r>
            <a:r>
              <a:rPr lang="en-US" altLang="zh-CN" sz="2000" b="1" dirty="0">
                <a:solidFill>
                  <a:srgbClr val="C00000"/>
                </a:solidFill>
                <a:latin typeface="Microsoft YaHei" panose="020B0503020204020204" pitchFamily="34" charset="-122"/>
                <a:ea typeface="Microsoft YaHei" panose="020B0503020204020204" pitchFamily="34" charset="-122"/>
              </a:rPr>
              <a:t>SM</a:t>
            </a:r>
            <a:r>
              <a:rPr lang="zh-CN" altLang="zh-CN" sz="2000" b="1" dirty="0">
                <a:solidFill>
                  <a:srgbClr val="C00000"/>
                </a:solidFill>
                <a:latin typeface="Microsoft YaHei" panose="020B0503020204020204" pitchFamily="34" charset="-122"/>
                <a:ea typeface="Microsoft YaHei" panose="020B0503020204020204" pitchFamily="34" charset="-122"/>
              </a:rPr>
              <a:t>内部共享</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在早期</a:t>
            </a:r>
            <a:r>
              <a:rPr lang="en-US" altLang="zh-CN" sz="2000" dirty="0">
                <a:latin typeface="Microsoft YaHei" panose="020B0503020204020204" pitchFamily="34" charset="-122"/>
                <a:ea typeface="Microsoft YaHei" panose="020B0503020204020204" pitchFamily="34" charset="-122"/>
              </a:rPr>
              <a:t>1.x</a:t>
            </a:r>
            <a:r>
              <a:rPr lang="zh-CN" altLang="zh-CN" sz="2000" dirty="0">
                <a:latin typeface="Microsoft YaHei" panose="020B0503020204020204" pitchFamily="34" charset="-122"/>
                <a:ea typeface="Microsoft YaHei" panose="020B0503020204020204" pitchFamily="34" charset="-122"/>
              </a:rPr>
              <a:t>计算能力的时代，这两种缓存是片上唯一的缓存，十分宝贵。而当</a:t>
            </a:r>
            <a:r>
              <a:rPr lang="en-US" altLang="zh-CN" sz="2000" dirty="0">
                <a:latin typeface="Microsoft YaHei" panose="020B0503020204020204" pitchFamily="34" charset="-122"/>
                <a:ea typeface="Microsoft YaHei" panose="020B0503020204020204" pitchFamily="34" charset="-122"/>
              </a:rPr>
              <a:t>Fermi</a:t>
            </a:r>
            <a:r>
              <a:rPr lang="zh-CN" altLang="zh-CN" sz="2000" dirty="0">
                <a:latin typeface="Microsoft YaHei" panose="020B0503020204020204" pitchFamily="34" charset="-122"/>
                <a:ea typeface="Microsoft YaHei" panose="020B0503020204020204" pitchFamily="34" charset="-122"/>
              </a:rPr>
              <a:t>架构出现后，普通的全局内存也具有了缓存，因此就不那么突出了。</a:t>
            </a:r>
          </a:p>
          <a:p>
            <a:pPr>
              <a:lnSpc>
                <a:spcPct val="150000"/>
              </a:lnSpc>
            </a:pPr>
            <a:r>
              <a:rPr lang="en-US" altLang="zh-CN" sz="2000" dirty="0">
                <a:latin typeface="Microsoft YaHei" panose="020B0503020204020204" pitchFamily="34" charset="-122"/>
                <a:ea typeface="Microsoft YaHei" panose="020B0503020204020204" pitchFamily="34" charset="-122"/>
              </a:rPr>
              <a:t>5</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共享内存</a:t>
            </a:r>
            <a:r>
              <a:rPr lang="en-US" altLang="zh-CN" sz="2000" b="1" dirty="0">
                <a:solidFill>
                  <a:srgbClr val="C00000"/>
                </a:solidFill>
                <a:latin typeface="Microsoft YaHei" panose="020B0503020204020204" pitchFamily="34" charset="-122"/>
                <a:ea typeface="Microsoft YaHei" panose="020B0503020204020204" pitchFamily="34" charset="-122"/>
              </a:rPr>
              <a:t>(shared memory, SMEM)</a:t>
            </a:r>
            <a:r>
              <a:rPr lang="en-US" altLang="zh-CN" sz="2000" dirty="0">
                <a:solidFill>
                  <a:srgbClr val="C00000"/>
                </a:solidFill>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具有和</a:t>
            </a:r>
            <a:r>
              <a:rPr lang="en-US" altLang="zh-CN" sz="2000" dirty="0">
                <a:latin typeface="Microsoft YaHei" panose="020B0503020204020204" pitchFamily="34" charset="-122"/>
                <a:ea typeface="Microsoft YaHei" panose="020B0503020204020204" pitchFamily="34" charset="-122"/>
              </a:rPr>
              <a:t>L1</a:t>
            </a:r>
            <a:r>
              <a:rPr lang="zh-CN" altLang="zh-CN" sz="2000" dirty="0">
                <a:latin typeface="Microsoft YaHei" panose="020B0503020204020204" pitchFamily="34" charset="-122"/>
                <a:ea typeface="Microsoft YaHei" panose="020B0503020204020204" pitchFamily="34" charset="-122"/>
              </a:rPr>
              <a:t>缓存同样的速度，且可以被程序员显式操纵，因此经常被用作存放一些需要反复使用的数据。共享内存只能在</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内共享，且对于</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编程模型来说，即使线程块被调度到了同一个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内也无法互相访问。</a:t>
            </a:r>
          </a:p>
          <a:p>
            <a:pPr>
              <a:lnSpc>
                <a:spcPct val="150000"/>
              </a:lnSpc>
            </a:pPr>
            <a:r>
              <a:rPr lang="en-US" altLang="zh-CN" sz="2000" dirty="0">
                <a:latin typeface="Microsoft YaHei" panose="020B0503020204020204" pitchFamily="34" charset="-122"/>
                <a:ea typeface="Microsoft YaHei" panose="020B0503020204020204" pitchFamily="34" charset="-122"/>
              </a:rPr>
              <a:t>6</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的寄存器</a:t>
            </a:r>
            <a:r>
              <a:rPr lang="en-US" altLang="zh-CN" sz="2000" b="1" dirty="0">
                <a:solidFill>
                  <a:srgbClr val="C00000"/>
                </a:solidFill>
                <a:latin typeface="Microsoft YaHei" panose="020B0503020204020204" pitchFamily="34" charset="-122"/>
                <a:ea typeface="Microsoft YaHei" panose="020B0503020204020204" pitchFamily="34" charset="-122"/>
              </a:rPr>
              <a:t>(registers)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不一样，其空间非常巨大，以至于可以为每一个线程分配一块独立的寄存器空间。因此，不像</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那样切换进程时需要保存上下文，</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只需要修改一下寄存器空间的指针即可继续运行。所以巨大的寄存器空间，使得</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上线程切换成为了一个几乎无消耗的操作。</a:t>
            </a:r>
            <a:r>
              <a:rPr lang="zh-CN" altLang="zh-CN" sz="2000" dirty="0">
                <a:solidFill>
                  <a:schemeClr val="accent1"/>
                </a:solidFill>
                <a:latin typeface="Microsoft YaHei" panose="020B0503020204020204" pitchFamily="34" charset="-122"/>
                <a:ea typeface="Microsoft YaHei" panose="020B0503020204020204" pitchFamily="34" charset="-122"/>
              </a:rPr>
              <a:t>不过有一点需要注意，寄存器的空间不是无限大的。</a:t>
            </a:r>
            <a:r>
              <a:rPr lang="zh-CN" altLang="zh-CN" sz="2000" dirty="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305746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0E3ED07-5337-4740-A377-AB8046C8F48F}"/>
              </a:ext>
            </a:extLst>
          </p:cNvPr>
          <p:cNvSpPr txBox="1"/>
          <p:nvPr/>
        </p:nvSpPr>
        <p:spPr>
          <a:xfrm>
            <a:off x="627086" y="1052110"/>
            <a:ext cx="10090673" cy="1242841"/>
          </a:xfrm>
          <a:prstGeom prst="rect">
            <a:avLst/>
          </a:prstGeom>
          <a:noFill/>
        </p:spPr>
        <p:txBody>
          <a:bodyPr wrap="square" rtlCol="0" anchor="ctr">
            <a:spAutoFit/>
          </a:bodyPr>
          <a:lstStyle/>
          <a:p>
            <a:pPr>
              <a:lnSpc>
                <a:spcPct val="120000"/>
              </a:lnSpc>
            </a:pPr>
            <a:r>
              <a:rPr lang="en-US" altLang="zh-CN" sz="2400" b="1" dirty="0">
                <a:latin typeface="Microsoft YaHei" panose="020B0503020204020204" pitchFamily="34" charset="-122"/>
                <a:ea typeface="Microsoft YaHei" panose="020B0503020204020204" pitchFamily="34" charset="-122"/>
              </a:rPr>
              <a:t>1.1 </a:t>
            </a:r>
            <a:r>
              <a:rPr lang="zh-CN" altLang="zh-CN" sz="2400" b="1" dirty="0">
                <a:latin typeface="Microsoft YaHei" panose="020B0503020204020204" pitchFamily="34" charset="-122"/>
                <a:ea typeface="Microsoft YaHei" panose="020B0503020204020204" pitchFamily="34" charset="-122"/>
              </a:rPr>
              <a:t>从图形处理到通用并行计算</a:t>
            </a:r>
            <a:r>
              <a:rPr lang="en-US" altLang="zh-CN" sz="2400" b="1" dirty="0">
                <a:latin typeface="Microsoft YaHei" panose="020B0503020204020204" pitchFamily="34" charset="-122"/>
                <a:ea typeface="Microsoft YaHei" panose="020B0503020204020204" pitchFamily="34" charset="-122"/>
              </a:rPr>
              <a:t>GPU</a:t>
            </a: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是能够高度并行化、具有很多处理器核心的器件，具有很强的计算能力和内存带宽。下图是</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在浮点运算上的性能对比发展趋势。</a:t>
            </a:r>
            <a:endParaRPr lang="zh-CN" altLang="en-US" sz="20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23F0A47F-88D9-8C46-931C-53377AC4BBF7}"/>
              </a:ext>
            </a:extLst>
          </p:cNvPr>
          <p:cNvSpPr>
            <a:spLocks noChangeArrowheads="1"/>
          </p:cNvSpPr>
          <p:nvPr/>
        </p:nvSpPr>
        <p:spPr bwMode="auto">
          <a:xfrm>
            <a:off x="1497291" y="2675746"/>
            <a:ext cx="215893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Picture 1">
            <a:extLst>
              <a:ext uri="{FF2B5EF4-FFF2-40B4-BE49-F238E27FC236}">
                <a16:creationId xmlns:a16="http://schemas.microsoft.com/office/drawing/2014/main" id="{306DDC28-43AB-5346-A8F4-01CCE0FA410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43853" y="2392809"/>
            <a:ext cx="9220467" cy="37510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8BF58D2-3D5C-8F4F-83F1-435293AD1261}"/>
              </a:ext>
            </a:extLst>
          </p:cNvPr>
          <p:cNvSpPr txBox="1"/>
          <p:nvPr/>
        </p:nvSpPr>
        <p:spPr>
          <a:xfrm>
            <a:off x="3125250" y="6278689"/>
            <a:ext cx="5094343" cy="396134"/>
          </a:xfrm>
          <a:prstGeom prst="rect">
            <a:avLst/>
          </a:prstGeom>
          <a:noFill/>
        </p:spPr>
        <p:txBody>
          <a:bodyPr wrap="none" rtlCol="0" anchor="ctr">
            <a:spAutoFit/>
          </a:bodyPr>
          <a:lstStyle/>
          <a:p>
            <a:pPr>
              <a:lnSpc>
                <a:spcPct val="120000"/>
              </a:lnSpc>
            </a:pPr>
            <a:r>
              <a:rPr lang="en-US" altLang="zh-CN" dirty="0">
                <a:latin typeface="Microsoft YaHei" panose="020B0503020204020204" pitchFamily="34" charset="-122"/>
                <a:ea typeface="Microsoft YaHei" panose="020B0503020204020204" pitchFamily="34" charset="-122"/>
              </a:rPr>
              <a:t>NVIDIA GPU</a:t>
            </a:r>
            <a:r>
              <a:rPr lang="zh-CN" altLang="zh-CN"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 Intel CPU </a:t>
            </a:r>
            <a:r>
              <a:rPr lang="zh-CN" altLang="zh-CN" dirty="0">
                <a:latin typeface="Microsoft YaHei" panose="020B0503020204020204" pitchFamily="34" charset="-122"/>
                <a:ea typeface="Microsoft YaHei" panose="020B0503020204020204" pitchFamily="34" charset="-122"/>
              </a:rPr>
              <a:t>浮点计算能力对比 </a:t>
            </a:r>
            <a:r>
              <a:rPr lang="zh-CN" altLang="en-US" dirty="0">
                <a:latin typeface="Microsoft YaHei" panose="020B0503020204020204" pitchFamily="34" charset="-122"/>
                <a:ea typeface="Microsoft YaHei" panose="020B0503020204020204" pitchFamily="34" charset="-122"/>
              </a:rPr>
              <a:t>。</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9465143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07E8C12-0FC9-D54A-AD5E-A69A186C0D64}"/>
              </a:ext>
            </a:extLst>
          </p:cNvPr>
          <p:cNvSpPr txBox="1"/>
          <p:nvPr/>
        </p:nvSpPr>
        <p:spPr>
          <a:xfrm>
            <a:off x="387612" y="1310626"/>
            <a:ext cx="3797450" cy="5116209"/>
          </a:xfrm>
          <a:prstGeom prst="rect">
            <a:avLst/>
          </a:prstGeom>
          <a:noFill/>
        </p:spPr>
        <p:txBody>
          <a:bodyPr wrap="square" rtlCol="0" anchor="ctr">
            <a:spAutoFit/>
          </a:bodyPr>
          <a:lstStyle/>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寄存器</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register)</a:t>
            </a:r>
          </a:p>
          <a:p>
            <a:pPr>
              <a:lnSpc>
                <a:spcPct val="150000"/>
              </a:lnSpc>
            </a:pPr>
            <a:r>
              <a:rPr lang="zh-CN" altLang="en-US" sz="2000" dirty="0">
                <a:latin typeface="Microsoft YaHei" panose="020B0503020204020204" pitchFamily="34" charset="-122"/>
                <a:ea typeface="Microsoft YaHei" panose="020B0503020204020204" pitchFamily="34" charset="-122"/>
              </a:rPr>
              <a:t>    每个线程独有，可读可写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共享显存</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shared memory)</a:t>
            </a:r>
          </a:p>
          <a:p>
            <a:pPr>
              <a:lnSpc>
                <a:spcPct val="150000"/>
              </a:lnSpc>
            </a:pPr>
            <a:r>
              <a:rPr lang="zh-CN" altLang="en-US" sz="2000" dirty="0">
                <a:latin typeface="Microsoft YaHei" panose="020B0503020204020204" pitchFamily="34" charset="-122"/>
                <a:ea typeface="Microsoft YaHei" panose="020B0503020204020204" pitchFamily="34" charset="-122"/>
              </a:rPr>
              <a:t>    每个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独有，可读可写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全局显存</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global memory)</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任何线程都可以访问读写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常量显存</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任何线程都可访问，只读</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纹理显存</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任何线程都可访问，可读可写</a:t>
            </a:r>
          </a:p>
          <a:p>
            <a:pPr>
              <a:lnSpc>
                <a:spcPct val="150000"/>
              </a:lnSpc>
            </a:pPr>
            <a:endParaRPr lang="zh-CN" altLang="en-US" sz="20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85DE378-0CB9-684A-937D-C43604A56E36}"/>
              </a:ext>
            </a:extLst>
          </p:cNvPr>
          <p:cNvPicPr>
            <a:picLocks noChangeAspect="1"/>
          </p:cNvPicPr>
          <p:nvPr/>
        </p:nvPicPr>
        <p:blipFill>
          <a:blip r:embed="rId3"/>
          <a:stretch>
            <a:fillRect/>
          </a:stretch>
        </p:blipFill>
        <p:spPr>
          <a:xfrm>
            <a:off x="4055634" y="1066490"/>
            <a:ext cx="7336714" cy="5498357"/>
          </a:xfrm>
          <a:prstGeom prst="rect">
            <a:avLst/>
          </a:prstGeom>
        </p:spPr>
      </p:pic>
    </p:spTree>
    <p:extLst>
      <p:ext uri="{BB962C8B-B14F-4D97-AF65-F5344CB8AC3E}">
        <p14:creationId xmlns:p14="http://schemas.microsoft.com/office/powerpoint/2010/main" val="26147153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4912E7A-7A34-AE43-B73B-874AD8E39F42}"/>
              </a:ext>
            </a:extLst>
          </p:cNvPr>
          <p:cNvSpPr txBox="1"/>
          <p:nvPr/>
        </p:nvSpPr>
        <p:spPr>
          <a:xfrm>
            <a:off x="627086" y="1124172"/>
            <a:ext cx="6637073" cy="430311"/>
          </a:xfrm>
          <a:prstGeom prst="rect">
            <a:avLst/>
          </a:prstGeom>
          <a:noFill/>
        </p:spPr>
        <p:txBody>
          <a:bodyPr wrap="none" rtlCol="0" anchor="ctr">
            <a:spAutoFit/>
          </a:bodyPr>
          <a:lstStyle/>
          <a:p>
            <a:pPr>
              <a:lnSpc>
                <a:spcPct val="120000"/>
              </a:lnSpc>
            </a:pPr>
            <a:r>
              <a:rPr lang="en-US" altLang="zh-CN" sz="2000" b="1" dirty="0">
                <a:latin typeface="Microsoft YaHei" panose="020B0503020204020204" pitchFamily="34" charset="-122"/>
                <a:ea typeface="Microsoft YaHei" panose="020B0503020204020204" pitchFamily="34" charset="-122"/>
              </a:rPr>
              <a:t>CUDA</a:t>
            </a:r>
            <a:r>
              <a:rPr lang="zh-CN" altLang="zh-CN" sz="2000" b="1" dirty="0">
                <a:latin typeface="Microsoft YaHei" panose="020B0503020204020204" pitchFamily="34" charset="-122"/>
                <a:ea typeface="Microsoft YaHei" panose="020B0503020204020204" pitchFamily="34" charset="-122"/>
              </a:rPr>
              <a:t>的线程网格、线程块、线程与各个内存见的关系</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 </a:t>
            </a: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9817EA74-4E00-F645-AF48-5B99A081CBE1}"/>
              </a:ext>
            </a:extLst>
          </p:cNvPr>
          <p:cNvSpPr>
            <a:spLocks noChangeArrowheads="1"/>
          </p:cNvSpPr>
          <p:nvPr/>
        </p:nvSpPr>
        <p:spPr bwMode="auto">
          <a:xfrm>
            <a:off x="6978949" y="1124171"/>
            <a:ext cx="104234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E64EECF2-BE64-F141-90D3-C12B51727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99" y="1971829"/>
            <a:ext cx="5714926" cy="1166715"/>
          </a:xfrm>
          <a:prstGeom prst="rect">
            <a:avLst/>
          </a:prstGeom>
        </p:spPr>
      </p:pic>
      <p:pic>
        <p:nvPicPr>
          <p:cNvPr id="7" name="图片 6">
            <a:extLst>
              <a:ext uri="{FF2B5EF4-FFF2-40B4-BE49-F238E27FC236}">
                <a16:creationId xmlns:a16="http://schemas.microsoft.com/office/drawing/2014/main" id="{C5A60EFB-99C0-1640-ABEC-02DB62EA6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71" y="3510171"/>
            <a:ext cx="6213515" cy="1704041"/>
          </a:xfrm>
          <a:prstGeom prst="rect">
            <a:avLst/>
          </a:prstGeom>
        </p:spPr>
      </p:pic>
      <p:pic>
        <p:nvPicPr>
          <p:cNvPr id="9" name="图片 8">
            <a:extLst>
              <a:ext uri="{FF2B5EF4-FFF2-40B4-BE49-F238E27FC236}">
                <a16:creationId xmlns:a16="http://schemas.microsoft.com/office/drawing/2014/main" id="{B943459C-A734-4148-96AA-1CBCB7D50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8025" y="1724404"/>
            <a:ext cx="5095688" cy="4803671"/>
          </a:xfrm>
          <a:prstGeom prst="rect">
            <a:avLst/>
          </a:prstGeom>
        </p:spPr>
      </p:pic>
    </p:spTree>
    <p:extLst>
      <p:ext uri="{BB962C8B-B14F-4D97-AF65-F5344CB8AC3E}">
        <p14:creationId xmlns:p14="http://schemas.microsoft.com/office/powerpoint/2010/main" val="2933378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EE9CF17-3404-A547-B3A1-8F1E51CA200B}"/>
              </a:ext>
            </a:extLst>
          </p:cNvPr>
          <p:cNvSpPr txBox="1"/>
          <p:nvPr/>
        </p:nvSpPr>
        <p:spPr>
          <a:xfrm>
            <a:off x="627086" y="1332560"/>
            <a:ext cx="10575007" cy="4192879"/>
          </a:xfrm>
          <a:prstGeom prst="rect">
            <a:avLst/>
          </a:prstGeom>
          <a:noFill/>
        </p:spPr>
        <p:txBody>
          <a:bodyPr wrap="square" rtlCol="0" anchor="ctr">
            <a:spAutoFit/>
          </a:bodyPr>
          <a:lstStyle/>
          <a:p>
            <a:pPr lvl="0">
              <a:lnSpc>
                <a:spcPct val="150000"/>
              </a:lnSpc>
            </a:pPr>
            <a:r>
              <a:rPr lang="zh-CN" altLang="en-US" sz="2000" b="1" dirty="0">
                <a:latin typeface="Microsoft YaHei" panose="020B0503020204020204" pitchFamily="34" charset="-122"/>
                <a:ea typeface="Microsoft YaHei" panose="020B0503020204020204" pitchFamily="34" charset="-122"/>
              </a:rPr>
              <a:t>注意事项：</a:t>
            </a:r>
            <a:endParaRPr lang="en-US" altLang="zh-CN" sz="2000" b="1"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1</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寄存器和本地内存绑定到了每个线程，其他线程无法访问。</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2</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同一个线程块内的线程，可以访问同一块共享内存。，即使两个线程块被调度到了同一个</a:t>
            </a:r>
            <a:r>
              <a:rPr lang="en-US" altLang="zh-CN" sz="2000" dirty="0">
                <a:solidFill>
                  <a:schemeClr val="accent1"/>
                </a:solidFill>
                <a:latin typeface="Microsoft YaHei" panose="020B0503020204020204" pitchFamily="34" charset="-122"/>
                <a:ea typeface="Microsoft YaHei" panose="020B0503020204020204" pitchFamily="34" charset="-122"/>
              </a:rPr>
              <a:t>SM</a:t>
            </a:r>
            <a:r>
              <a:rPr lang="zh-CN" altLang="zh-CN" sz="2000" dirty="0">
                <a:solidFill>
                  <a:schemeClr val="accent1"/>
                </a:solidFill>
                <a:latin typeface="Microsoft YaHei" panose="020B0503020204020204" pitchFamily="34" charset="-122"/>
                <a:ea typeface="Microsoft YaHei" panose="020B0503020204020204" pitchFamily="34" charset="-122"/>
              </a:rPr>
              <a:t>上，他们的共享内存也是隔离开的，不能互相访问。</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zh-CN"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3</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网格中的所有线程都可以自由读写全局内存。</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zh-CN" altLang="zh-CN" sz="2000" dirty="0">
              <a:solidFill>
                <a:schemeClr val="accent1"/>
              </a:solidFill>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4</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常量内存和纹理内存只能被</a:t>
            </a:r>
            <a:r>
              <a:rPr lang="en-US" altLang="zh-CN" sz="2000" dirty="0">
                <a:solidFill>
                  <a:schemeClr val="accent1"/>
                </a:solidFill>
                <a:latin typeface="Microsoft YaHei" panose="020B0503020204020204" pitchFamily="34" charset="-122"/>
                <a:ea typeface="Microsoft YaHei" panose="020B0503020204020204" pitchFamily="34" charset="-122"/>
              </a:rPr>
              <a:t>CPU</a:t>
            </a:r>
            <a:r>
              <a:rPr lang="zh-CN" altLang="zh-CN" sz="2000" dirty="0">
                <a:solidFill>
                  <a:schemeClr val="accent1"/>
                </a:solidFill>
                <a:latin typeface="Microsoft YaHei" panose="020B0503020204020204" pitchFamily="34" charset="-122"/>
                <a:ea typeface="Microsoft YaHei" panose="020B0503020204020204" pitchFamily="34" charset="-122"/>
              </a:rPr>
              <a:t>端修改，</a:t>
            </a:r>
            <a:r>
              <a:rPr lang="en-US" altLang="zh-CN" sz="2000" dirty="0">
                <a:solidFill>
                  <a:schemeClr val="accent1"/>
                </a:solidFill>
                <a:latin typeface="Microsoft YaHei" panose="020B0503020204020204" pitchFamily="34" charset="-122"/>
                <a:ea typeface="Microsoft YaHei" panose="020B0503020204020204" pitchFamily="34" charset="-122"/>
              </a:rPr>
              <a:t>GPU</a:t>
            </a:r>
            <a:r>
              <a:rPr lang="zh-CN" altLang="zh-CN" sz="2000" dirty="0">
                <a:solidFill>
                  <a:schemeClr val="accent1"/>
                </a:solidFill>
                <a:latin typeface="Microsoft YaHei" panose="020B0503020204020204" pitchFamily="34" charset="-122"/>
                <a:ea typeface="Microsoft YaHei" panose="020B0503020204020204" pitchFamily="34" charset="-122"/>
              </a:rPr>
              <a:t>内的线程只能读取数据。 </a:t>
            </a:r>
            <a:endParaRPr kumimoji="1" lang="zh-CN" altLang="en-US" sz="2000" dirty="0">
              <a:solidFill>
                <a:schemeClr val="accent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635693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4469CC7-85E1-F84D-957E-14680610A8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65860" y="2077288"/>
            <a:ext cx="10783010" cy="3955548"/>
          </a:xfrm>
          <a:prstGeom prst="rect">
            <a:avLst/>
          </a:prstGeom>
          <a:noFill/>
          <a:ln>
            <a:noFill/>
          </a:ln>
        </p:spPr>
      </p:pic>
      <p:sp>
        <p:nvSpPr>
          <p:cNvPr id="2" name="文本框 1">
            <a:extLst>
              <a:ext uri="{FF2B5EF4-FFF2-40B4-BE49-F238E27FC236}">
                <a16:creationId xmlns:a16="http://schemas.microsoft.com/office/drawing/2014/main" id="{9BBE2663-9CC8-2B41-B383-3B013BD746B7}"/>
              </a:ext>
            </a:extLst>
          </p:cNvPr>
          <p:cNvSpPr txBox="1"/>
          <p:nvPr/>
        </p:nvSpPr>
        <p:spPr>
          <a:xfrm>
            <a:off x="627086" y="1374744"/>
            <a:ext cx="3794950" cy="430311"/>
          </a:xfrm>
          <a:prstGeom prst="rect">
            <a:avLst/>
          </a:prstGeom>
          <a:noFill/>
        </p:spPr>
        <p:txBody>
          <a:bodyPr wrap="none" rtlCol="0" anchor="ctr">
            <a:spAutoFit/>
          </a:bodyPr>
          <a:lstStyle/>
          <a:p>
            <a:pPr>
              <a:lnSpc>
                <a:spcPct val="120000"/>
              </a:lnSpc>
            </a:pPr>
            <a:r>
              <a:rPr lang="en-US" altLang="zh-CN" sz="2000" b="1" dirty="0">
                <a:latin typeface="Microsoft YaHei" panose="020B0503020204020204" pitchFamily="34" charset="-122"/>
                <a:ea typeface="Microsoft YaHei" panose="020B0503020204020204" pitchFamily="34" charset="-122"/>
              </a:rPr>
              <a:t>Tesla P100 GPU</a:t>
            </a:r>
            <a:r>
              <a:rPr lang="zh-CN" altLang="zh-CN" sz="2000" b="1" dirty="0">
                <a:latin typeface="Microsoft YaHei" panose="020B0503020204020204" pitchFamily="34" charset="-122"/>
                <a:ea typeface="Microsoft YaHei" panose="020B0503020204020204" pitchFamily="34" charset="-122"/>
              </a:rPr>
              <a:t>的设备信息</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 </a:t>
            </a: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9127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64191"/>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D902EFE-3F78-124D-B657-2AE928138A00}"/>
              </a:ext>
            </a:extLst>
          </p:cNvPr>
          <p:cNvSpPr txBox="1"/>
          <p:nvPr/>
        </p:nvSpPr>
        <p:spPr>
          <a:xfrm>
            <a:off x="429862" y="1083125"/>
            <a:ext cx="5142599"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2.8</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CPU/GPU</a:t>
            </a:r>
            <a:r>
              <a:rPr lang="zh-CN" altLang="zh-CN" sz="2400" b="1" dirty="0">
                <a:latin typeface="Microsoft YaHei" panose="020B0503020204020204" pitchFamily="34" charset="-122"/>
                <a:ea typeface="Microsoft YaHei" panose="020B0503020204020204" pitchFamily="34" charset="-122"/>
              </a:rPr>
              <a:t>混合编程</a:t>
            </a:r>
            <a:endParaRPr lang="zh-CN" altLang="zh-CN" sz="20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一种最简单的</a:t>
            </a:r>
            <a:r>
              <a:rPr lang="en-US" altLang="zh-CN" sz="2000" dirty="0">
                <a:latin typeface="Microsoft YaHei" panose="020B0503020204020204" pitchFamily="34" charset="-122"/>
                <a:ea typeface="Microsoft YaHei" panose="020B0503020204020204" pitchFamily="34" charset="-122"/>
              </a:rPr>
              <a:t>CPU/GPU</a:t>
            </a:r>
            <a:r>
              <a:rPr lang="zh-CN" altLang="zh-CN" sz="2000" dirty="0">
                <a:latin typeface="Microsoft YaHei" panose="020B0503020204020204" pitchFamily="34" charset="-122"/>
                <a:ea typeface="Microsoft YaHei" panose="020B0503020204020204" pitchFamily="34" charset="-122"/>
              </a:rPr>
              <a:t>混合编程</a:t>
            </a:r>
            <a:r>
              <a:rPr lang="zh-CN" altLang="en-US" sz="2000" dirty="0">
                <a:latin typeface="Microsoft YaHei" panose="020B0503020204020204" pitchFamily="34" charset="-122"/>
                <a:ea typeface="Microsoft YaHei" panose="020B0503020204020204" pitchFamily="34" charset="-122"/>
              </a:rPr>
              <a:t>方式。</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程序运行的环境：</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rgbClr val="C00000"/>
                </a:solidFill>
                <a:latin typeface="Microsoft YaHei" panose="020B0503020204020204" pitchFamily="34" charset="-122"/>
                <a:ea typeface="Microsoft YaHei" panose="020B0503020204020204" pitchFamily="34" charset="-122"/>
              </a:rPr>
              <a:t>主机端（</a:t>
            </a:r>
            <a:r>
              <a:rPr kumimoji="1" lang="en-US" altLang="zh-CN" sz="2000" dirty="0">
                <a:solidFill>
                  <a:srgbClr val="C00000"/>
                </a:solidFill>
                <a:latin typeface="Microsoft YaHei" panose="020B0503020204020204" pitchFamily="34" charset="-122"/>
                <a:ea typeface="Microsoft YaHei" panose="020B0503020204020204" pitchFamily="34" charset="-122"/>
              </a:rPr>
              <a:t>Host</a:t>
            </a:r>
            <a:r>
              <a:rPr kumimoji="1" lang="zh-CN" altLang="en-US" sz="2000" dirty="0">
                <a:solidFill>
                  <a:srgbClr val="C00000"/>
                </a:solidFill>
                <a:latin typeface="Microsoft YaHei" panose="020B0503020204020204" pitchFamily="34" charset="-122"/>
                <a:ea typeface="Microsoft YaHei" panose="020B0503020204020204" pitchFamily="34" charset="-122"/>
              </a:rPr>
              <a:t>，即</a:t>
            </a:r>
            <a:r>
              <a:rPr kumimoji="1" lang="en-US" altLang="zh-CN" sz="2000" dirty="0">
                <a:solidFill>
                  <a:srgbClr val="C00000"/>
                </a:solidFill>
                <a:latin typeface="Microsoft YaHei" panose="020B0503020204020204" pitchFamily="34" charset="-122"/>
                <a:ea typeface="Microsoft YaHei" panose="020B0503020204020204" pitchFamily="34" charset="-122"/>
              </a:rPr>
              <a:t>CPU</a:t>
            </a:r>
            <a:r>
              <a:rPr kumimoji="1" lang="zh-CN" altLang="en-US" sz="2000" dirty="0">
                <a:solidFill>
                  <a:srgbClr val="C00000"/>
                </a:solidFill>
                <a:latin typeface="Microsoft YaHei" panose="020B0503020204020204" pitchFamily="34" charset="-122"/>
                <a:ea typeface="Microsoft YaHei" panose="020B0503020204020204" pitchFamily="34" charset="-122"/>
              </a:rPr>
              <a:t>执行的串行代码）</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rgbClr val="C00000"/>
                </a:solidFill>
                <a:latin typeface="Microsoft YaHei" panose="020B0503020204020204" pitchFamily="34" charset="-122"/>
                <a:ea typeface="Microsoft YaHei" panose="020B0503020204020204" pitchFamily="34" charset="-122"/>
              </a:rPr>
              <a:t>   设备端（</a:t>
            </a:r>
            <a:r>
              <a:rPr kumimoji="1" lang="en-US" altLang="zh-CN" sz="2000" dirty="0">
                <a:solidFill>
                  <a:srgbClr val="C00000"/>
                </a:solidFill>
                <a:latin typeface="Microsoft YaHei" panose="020B0503020204020204" pitchFamily="34" charset="-122"/>
                <a:ea typeface="Microsoft YaHei" panose="020B0503020204020204" pitchFamily="34" charset="-122"/>
              </a:rPr>
              <a:t>Device</a:t>
            </a:r>
            <a:r>
              <a:rPr kumimoji="1" lang="zh-CN" altLang="en-US" sz="2000" dirty="0">
                <a:solidFill>
                  <a:srgbClr val="C00000"/>
                </a:solidFill>
                <a:latin typeface="Microsoft YaHei" panose="020B0503020204020204" pitchFamily="34" charset="-122"/>
                <a:ea typeface="Microsoft YaHei" panose="020B0503020204020204" pitchFamily="34" charset="-122"/>
              </a:rPr>
              <a:t>，即</a:t>
            </a:r>
            <a:r>
              <a:rPr kumimoji="1" lang="en-US" altLang="zh-CN" sz="2000" dirty="0">
                <a:solidFill>
                  <a:srgbClr val="C00000"/>
                </a:solidFill>
                <a:latin typeface="Microsoft YaHei" panose="020B0503020204020204" pitchFamily="34" charset="-122"/>
                <a:ea typeface="Microsoft YaHei" panose="020B0503020204020204" pitchFamily="34" charset="-122"/>
              </a:rPr>
              <a:t>GPU</a:t>
            </a:r>
            <a:r>
              <a:rPr kumimoji="1" lang="zh-CN" altLang="en-US" sz="2000" dirty="0">
                <a:solidFill>
                  <a:srgbClr val="C00000"/>
                </a:solidFill>
                <a:latin typeface="Microsoft YaHei" panose="020B0503020204020204" pitchFamily="34" charset="-122"/>
                <a:ea typeface="Microsoft YaHei" panose="020B0503020204020204" pitchFamily="34" charset="-122"/>
              </a:rPr>
              <a:t>卡并行执行代码）</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的内存是独立的。因此在运行内核函数前，主机端需要调用内存拷贝函数，将数据通过</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总线拷贝到设备端。内核运行结束后，需要</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再次调用内存拷贝函数，将数据拷回主机端内存。 </a:t>
            </a:r>
            <a:endParaRPr lang="en-US" altLang="zh-CN" sz="2000" dirty="0">
              <a:latin typeface="Microsoft YaHei" panose="020B0503020204020204" pitchFamily="34" charset="-122"/>
              <a:ea typeface="Microsoft YaHei" panose="020B0503020204020204" pitchFamily="34" charset="-122"/>
            </a:endParaRPr>
          </a:p>
        </p:txBody>
      </p:sp>
      <p:sp>
        <p:nvSpPr>
          <p:cNvPr id="4" name="Rectangle 2">
            <a:extLst>
              <a:ext uri="{FF2B5EF4-FFF2-40B4-BE49-F238E27FC236}">
                <a16:creationId xmlns:a16="http://schemas.microsoft.com/office/drawing/2014/main" id="{AE2E76AF-18F3-0647-8C16-9C31E82ADA28}"/>
              </a:ext>
            </a:extLst>
          </p:cNvPr>
          <p:cNvSpPr>
            <a:spLocks noChangeArrowheads="1"/>
          </p:cNvSpPr>
          <p:nvPr/>
        </p:nvSpPr>
        <p:spPr bwMode="auto">
          <a:xfrm>
            <a:off x="5765031" y="1066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Picture 1">
            <a:extLst>
              <a:ext uri="{FF2B5EF4-FFF2-40B4-BE49-F238E27FC236}">
                <a16:creationId xmlns:a16="http://schemas.microsoft.com/office/drawing/2014/main" id="{B0DFCB97-2C47-504C-B83C-CB0EC9A4198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65031" y="1080630"/>
            <a:ext cx="5468914" cy="566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488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a:extLst>
              <a:ext uri="{FF2B5EF4-FFF2-40B4-BE49-F238E27FC236}">
                <a16:creationId xmlns:a16="http://schemas.microsoft.com/office/drawing/2014/main" id="{3BC89998-592D-1947-A484-CAFD337D5813}"/>
              </a:ext>
            </a:extLst>
          </p:cNvPr>
          <p:cNvSpPr>
            <a:spLocks noChangeArrowheads="1"/>
          </p:cNvSpPr>
          <p:nvPr/>
        </p:nvSpPr>
        <p:spPr bwMode="auto">
          <a:xfrm>
            <a:off x="529909" y="1203004"/>
            <a:ext cx="10840924" cy="493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  </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cuda </a:t>
            </a:r>
            <a:r>
              <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c</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是对c/c++进行拓展后形成的变种，兼容c/c++语法，文件类型为'.cu'，编译器为nvcc。cuda c允许用内核函数来扩展c，调用时由N个不同的线程共执行N次。块内的线程可以通过共享存储器共享数据并通过它们的执行力来协调存储器访问，aka通过调用</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__syncthreads()</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内部函数来指定内核中的同步点。</a:t>
            </a:r>
            <a:endParaRPr kumimoji="0" lang="en-US"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CN" sz="2000" b="1" i="0" u="none" strike="noStrike" cap="none" normalizeH="0" baseline="0" dirty="0">
              <a:ln>
                <a:noFill/>
              </a:ln>
              <a:solidFill>
                <a:srgbClr val="C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zh-CN" sz="2000" dirty="0">
                <a:latin typeface="Microsoft YaHei" panose="020B0503020204020204" pitchFamily="34" charset="-122"/>
                <a:ea typeface="Microsoft YaHei" panose="020B0503020204020204" pitchFamily="34" charset="-122"/>
              </a:rPr>
              <a:t>相比传统的</a:t>
            </a:r>
            <a:r>
              <a:rPr lang="en-US" altLang="zh-CN" sz="2000" dirty="0" err="1">
                <a:latin typeface="Microsoft YaHei" panose="020B0503020204020204" pitchFamily="34" charset="-122"/>
                <a:ea typeface="Microsoft YaHei" panose="020B0503020204020204" pitchFamily="34" charset="-122"/>
              </a:rPr>
              <a:t>cpp</a:t>
            </a:r>
            <a:r>
              <a:rPr lang="zh-CN" altLang="zh-CN" sz="2000" dirty="0">
                <a:latin typeface="Microsoft YaHei" panose="020B0503020204020204" pitchFamily="34" charset="-122"/>
                <a:ea typeface="Microsoft YaHei" panose="020B0503020204020204" pitchFamily="34" charset="-122"/>
              </a:rPr>
              <a:t>，添加了这么几个方面：</a:t>
            </a:r>
            <a:endParaRPr kumimoji="0" lang="en-US"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lvl="0">
              <a:lnSpc>
                <a:spcPct val="150000"/>
              </a:lnSpc>
            </a:pPr>
            <a:r>
              <a:rPr lang="en-US" altLang="zh-CN" dirty="0">
                <a:latin typeface="Microsoft YaHei" panose="020B0503020204020204" pitchFamily="34" charset="-122"/>
                <a:ea typeface="Microsoft YaHei" panose="020B0503020204020204" pitchFamily="34" charset="-122"/>
              </a:rPr>
              <a:t>	</a:t>
            </a:r>
            <a:r>
              <a:rPr lang="en-US" altLang="zh-CN" dirty="0">
                <a:solidFill>
                  <a:schemeClr val="accent1"/>
                </a:solidFill>
                <a:latin typeface="Microsoft YaHei" panose="020B0503020204020204" pitchFamily="34" charset="-122"/>
                <a:ea typeface="Microsoft YaHei" panose="020B0503020204020204" pitchFamily="34" charset="-122"/>
              </a:rPr>
              <a:t>1</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函数类型限定符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2</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执行配置运算符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3</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五个内置变量</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4</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变量类型限定符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5</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其他的还有数学函数，原子函数，纹理读取，绑定函数等</a:t>
            </a:r>
            <a:r>
              <a:rPr lang="zh-CN" altLang="zh-CN" sz="2000" dirty="0">
                <a:solidFill>
                  <a:schemeClr val="accent1"/>
                </a:solidFill>
                <a:latin typeface="Microsoft YaHei" panose="020B0503020204020204" pitchFamily="34" charset="-122"/>
                <a:ea typeface="Microsoft YaHei" panose="020B0503020204020204" pitchFamily="34" charset="-122"/>
              </a:rPr>
              <a:t> </a:t>
            </a:r>
            <a:r>
              <a:rPr lang="zh-CN" altLang="en-US" sz="2000" dirty="0">
                <a:solidFill>
                  <a:schemeClr val="accent1"/>
                </a:solidFill>
                <a:latin typeface="Microsoft YaHei" panose="020B0503020204020204" pitchFamily="34" charset="-122"/>
                <a:ea typeface="Microsoft YaHei" panose="020B0503020204020204" pitchFamily="34" charset="-122"/>
              </a:rPr>
              <a:t>。</a:t>
            </a:r>
            <a:endParaRPr kumimoji="0" lang="zh-CN" altLang="zh-CN" sz="2000" b="0"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700845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322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1E8CFA2-B345-AF4F-A691-BACB0793E29B}"/>
              </a:ext>
            </a:extLst>
          </p:cNvPr>
          <p:cNvSpPr txBox="1"/>
          <p:nvPr/>
        </p:nvSpPr>
        <p:spPr>
          <a:xfrm>
            <a:off x="627086" y="1066491"/>
            <a:ext cx="10055258" cy="2979470"/>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3.1</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函数类型限定符</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用来确定</a:t>
            </a:r>
            <a:r>
              <a:rPr lang="zh-CN" altLang="en-US" sz="2000" dirty="0">
                <a:latin typeface="Microsoft YaHei" panose="020B0503020204020204" pitchFamily="34" charset="-122"/>
                <a:ea typeface="Microsoft YaHei" panose="020B0503020204020204" pitchFamily="34" charset="-122"/>
              </a:rPr>
              <a:t>是在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还是</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运行，以及这个函数是从</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还是</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调用。</a:t>
            </a:r>
          </a:p>
          <a:p>
            <a:pPr lvl="0">
              <a:lnSpc>
                <a:spcPct val="150000"/>
              </a:lnSpc>
            </a:pPr>
            <a:r>
              <a:rPr lang="en-US" altLang="zh-CN" sz="24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__device_</a:t>
            </a:r>
            <a:r>
              <a:rPr lang="en-US" altLang="zh-CN" sz="2000" dirty="0">
                <a:latin typeface="Microsoft YaHei" panose="020B0503020204020204" pitchFamily="34" charset="-122"/>
                <a:ea typeface="Microsoft YaHei" panose="020B0503020204020204" pitchFamily="34" charset="-122"/>
              </a:rPr>
              <a:t>_	</a:t>
            </a:r>
            <a:r>
              <a:rPr lang="zh-CN" altLang="zh-CN" sz="2000" dirty="0">
                <a:latin typeface="Microsoft YaHei" panose="020B0503020204020204" pitchFamily="34" charset="-122"/>
                <a:ea typeface="Microsoft YaHei" panose="020B0503020204020204" pitchFamily="34" charset="-122"/>
              </a:rPr>
              <a:t>表示从</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调用，再</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运行</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__global__</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表示从</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调用，在</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执行，也称</a:t>
            </a:r>
            <a:r>
              <a:rPr lang="en-US" altLang="zh-CN" sz="2000" dirty="0">
                <a:latin typeface="Microsoft YaHei" panose="020B0503020204020204" pitchFamily="34" charset="-122"/>
                <a:ea typeface="Microsoft YaHei" panose="020B0503020204020204" pitchFamily="34" charset="-122"/>
              </a:rPr>
              <a:t>kernel</a:t>
            </a:r>
            <a:r>
              <a:rPr lang="zh-CN" altLang="zh-CN" sz="2000" dirty="0">
                <a:latin typeface="Microsoft YaHei" panose="020B0503020204020204" pitchFamily="34" charset="-122"/>
                <a:ea typeface="Microsoft YaHei" panose="020B0503020204020204" pitchFamily="34" charset="-122"/>
              </a:rPr>
              <a:t>核函数。</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__host__</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表示在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上调用，在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上执行。</a:t>
            </a:r>
          </a:p>
          <a:p>
            <a:pPr>
              <a:lnSpc>
                <a:spcPct val="120000"/>
              </a:lnSpc>
            </a:pPr>
            <a:endParaRPr kumimoji="1" lang="zh-CN" altLang="en-US" dirty="0">
              <a:solidFill>
                <a:schemeClr val="tx1">
                  <a:lumMod val="75000"/>
                  <a:lumOff val="25000"/>
                </a:schemeClr>
              </a:solidFill>
            </a:endParaRPr>
          </a:p>
        </p:txBody>
      </p:sp>
      <p:sp>
        <p:nvSpPr>
          <p:cNvPr id="6" name="文本框 5">
            <a:extLst>
              <a:ext uri="{FF2B5EF4-FFF2-40B4-BE49-F238E27FC236}">
                <a16:creationId xmlns:a16="http://schemas.microsoft.com/office/drawing/2014/main" id="{E4BE1199-A539-3249-8E45-6B9A7DBA265E}"/>
              </a:ext>
            </a:extLst>
          </p:cNvPr>
          <p:cNvSpPr txBox="1"/>
          <p:nvPr/>
        </p:nvSpPr>
        <p:spPr>
          <a:xfrm>
            <a:off x="712385" y="3903366"/>
            <a:ext cx="10152839" cy="2438553"/>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3.2 </a:t>
            </a:r>
            <a:r>
              <a:rPr lang="zh-CN" altLang="zh-CN" sz="2400" b="1" dirty="0">
                <a:latin typeface="Microsoft YaHei" panose="020B0503020204020204" pitchFamily="34" charset="-122"/>
                <a:ea typeface="Microsoft YaHei" panose="020B0503020204020204" pitchFamily="34" charset="-122"/>
              </a:rPr>
              <a:t>执行配置运算符</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用来传递核函数的执行参数。使用</a:t>
            </a:r>
            <a:r>
              <a:rPr lang="en-US" altLang="zh-CN" sz="2000" dirty="0">
                <a:latin typeface="Microsoft YaHei" panose="020B0503020204020204" pitchFamily="34" charset="-122"/>
                <a:ea typeface="Microsoft YaHei" panose="020B0503020204020204" pitchFamily="34" charset="-122"/>
              </a:rPr>
              <a:t>__global__</a:t>
            </a:r>
            <a:r>
              <a:rPr lang="zh-CN" altLang="zh-CN" sz="2000" dirty="0">
                <a:latin typeface="Microsoft YaHei" panose="020B0503020204020204" pitchFamily="34" charset="-122"/>
                <a:ea typeface="Microsoft YaHei" panose="020B0503020204020204" pitchFamily="34" charset="-122"/>
              </a:rPr>
              <a:t>声明说明符定义内核，用</a:t>
            </a:r>
            <a:r>
              <a:rPr lang="en-US" altLang="zh-CN" sz="2000" dirty="0">
                <a:latin typeface="Microsoft YaHei" panose="020B0503020204020204" pitchFamily="34" charset="-122"/>
                <a:ea typeface="Microsoft YaHei" panose="020B0503020204020204" pitchFamily="34" charset="-122"/>
              </a:rPr>
              <a:t>&lt;&lt;&lt; ... &gt;&gt;&gt;</a:t>
            </a:r>
            <a:r>
              <a:rPr lang="zh-CN" altLang="zh-CN" sz="2000" dirty="0">
                <a:latin typeface="Microsoft YaHei" panose="020B0503020204020204" pitchFamily="34" charset="-122"/>
                <a:ea typeface="Microsoft YaHei" panose="020B0503020204020204" pitchFamily="34" charset="-122"/>
              </a:rPr>
              <a:t>来为内核指定</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线程数。每一个线程都有一个唯一的</a:t>
            </a:r>
            <a:r>
              <a:rPr lang="en-US" altLang="zh-CN" sz="2000" dirty="0">
                <a:latin typeface="Microsoft YaHei" panose="020B0503020204020204" pitchFamily="34" charset="-122"/>
                <a:ea typeface="Microsoft YaHei" panose="020B0503020204020204" pitchFamily="34" charset="-122"/>
              </a:rPr>
              <a:t>ID</a:t>
            </a:r>
            <a:r>
              <a:rPr lang="zh-CN" altLang="zh-CN" sz="2000" dirty="0">
                <a:latin typeface="Microsoft YaHei" panose="020B0503020204020204" pitchFamily="34" charset="-122"/>
                <a:ea typeface="Microsoft YaHei" panose="020B0503020204020204" pitchFamily="34" charset="-122"/>
              </a:rPr>
              <a:t>，可以通过内置</a:t>
            </a:r>
            <a:r>
              <a:rPr lang="en-US" altLang="zh-CN" sz="2000" dirty="0" err="1">
                <a:latin typeface="Microsoft YaHei" panose="020B0503020204020204" pitchFamily="34" charset="-122"/>
                <a:ea typeface="Microsoft YaHei" panose="020B0503020204020204" pitchFamily="34" charset="-122"/>
              </a:rPr>
              <a:t>threadIdx</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blockIdx</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blockDim</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）来访问。</a:t>
            </a:r>
            <a:r>
              <a:rPr lang="en-US" altLang="zh-CN" sz="2000" dirty="0">
                <a:latin typeface="Microsoft YaHei" panose="020B0503020204020204" pitchFamily="34" charset="-122"/>
                <a:ea typeface="Microsoft YaHei" panose="020B0503020204020204" pitchFamily="34" charset="-122"/>
              </a:rPr>
              <a:t>&lt;&lt;&lt; ... &gt;&gt;&gt;</a:t>
            </a:r>
            <a:r>
              <a:rPr lang="zh-CN" altLang="zh-CN" sz="2000" dirty="0">
                <a:latin typeface="Microsoft YaHei" panose="020B0503020204020204" pitchFamily="34" charset="-122"/>
                <a:ea typeface="Microsoft YaHei" panose="020B0503020204020204" pitchFamily="34" charset="-122"/>
              </a:rPr>
              <a:t>中可以是</a:t>
            </a:r>
            <a:r>
              <a:rPr lang="en-US" altLang="zh-CN" sz="2000" dirty="0">
                <a:latin typeface="Microsoft YaHei" panose="020B0503020204020204" pitchFamily="34" charset="-122"/>
                <a:ea typeface="Microsoft YaHei" panose="020B0503020204020204" pitchFamily="34" charset="-122"/>
              </a:rPr>
              <a:t>int</a:t>
            </a:r>
            <a:r>
              <a:rPr lang="zh-CN" altLang="zh-CN" sz="2000" dirty="0">
                <a:latin typeface="Microsoft YaHei" panose="020B0503020204020204" pitchFamily="34" charset="-122"/>
                <a:ea typeface="Microsoft YaHei" panose="020B0503020204020204" pitchFamily="34" charset="-122"/>
              </a:rPr>
              <a:t>（通过</a:t>
            </a:r>
            <a:r>
              <a:rPr lang="en-US" altLang="zh-CN" sz="2000" dirty="0">
                <a:latin typeface="Microsoft YaHei" panose="020B0503020204020204" pitchFamily="34" charset="-122"/>
                <a:ea typeface="Microsoft YaHei" panose="020B0503020204020204" pitchFamily="34" charset="-122"/>
              </a:rPr>
              <a:t>dim</a:t>
            </a:r>
            <a:r>
              <a:rPr lang="zh-CN" altLang="zh-CN" sz="2000" dirty="0">
                <a:latin typeface="Microsoft YaHei" panose="020B0503020204020204" pitchFamily="34" charset="-122"/>
                <a:ea typeface="Microsoft YaHei" panose="020B0503020204020204" pitchFamily="34" charset="-122"/>
              </a:rPr>
              <a:t>定义）或者</a:t>
            </a:r>
            <a:r>
              <a:rPr lang="en-US" altLang="zh-CN" sz="2000" dirty="0">
                <a:latin typeface="Microsoft YaHei" panose="020B0503020204020204" pitchFamily="34" charset="-122"/>
                <a:ea typeface="Microsoft YaHei" panose="020B0503020204020204" pitchFamily="34" charset="-122"/>
              </a:rPr>
              <a:t>dim3</a:t>
            </a:r>
            <a:r>
              <a:rPr lang="zh-CN" altLang="zh-CN" sz="2000" dirty="0">
                <a:latin typeface="Microsoft YaHei" panose="020B0503020204020204" pitchFamily="34" charset="-122"/>
                <a:ea typeface="Microsoft YaHei" panose="020B0503020204020204" pitchFamily="34" charset="-122"/>
              </a:rPr>
              <a:t>类型。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6782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4DD1AD1-0ECE-7744-A1C1-6C564687824A}"/>
              </a:ext>
            </a:extLst>
          </p:cNvPr>
          <p:cNvSpPr txBox="1"/>
          <p:nvPr/>
        </p:nvSpPr>
        <p:spPr>
          <a:xfrm>
            <a:off x="596942" y="1185764"/>
            <a:ext cx="10593140"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3.3</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五个内置变量</a:t>
            </a:r>
            <a:r>
              <a:rPr lang="zh-CN" altLang="en-US" sz="2400" b="1" dirty="0">
                <a:latin typeface="Microsoft YaHei" panose="020B0503020204020204" pitchFamily="34" charset="-122"/>
                <a:ea typeface="Microsoft YaHei" panose="020B0503020204020204" pitchFamily="34" charset="-122"/>
              </a:rPr>
              <a:t>和要求</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gridDim</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gridDim.x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gridDim.y</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warpSize</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（默认为</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Maximum number of threads per multiprocessor:  2048</a:t>
            </a:r>
          </a:p>
          <a:p>
            <a:pPr>
              <a:lnSpc>
                <a:spcPct val="150000"/>
              </a:lnSpc>
            </a:pPr>
            <a:r>
              <a:rPr lang="en" altLang="zh-CN" sz="2000" dirty="0">
                <a:latin typeface="Microsoft YaHei" panose="020B0503020204020204" pitchFamily="34" charset="-122"/>
                <a:ea typeface="Microsoft YaHei" panose="020B0503020204020204" pitchFamily="34" charset="-122"/>
              </a:rPr>
              <a:t>  	Maximum number of threads per block:           1024</a:t>
            </a:r>
          </a:p>
          <a:p>
            <a:pPr>
              <a:lnSpc>
                <a:spcPct val="150000"/>
              </a:lnSpc>
            </a:pPr>
            <a:r>
              <a:rPr lang="en" altLang="zh-CN" sz="2000" dirty="0">
                <a:latin typeface="Microsoft YaHei" panose="020B0503020204020204" pitchFamily="34" charset="-122"/>
                <a:ea typeface="Microsoft YaHei" panose="020B0503020204020204" pitchFamily="34" charset="-122"/>
              </a:rPr>
              <a:t>  	Maximum sizes of each dimension of a block:    1024 x 1024 x 64</a:t>
            </a:r>
          </a:p>
          <a:p>
            <a:pPr>
              <a:lnSpc>
                <a:spcPct val="150000"/>
              </a:lnSpc>
            </a:pPr>
            <a:r>
              <a:rPr lang="en" altLang="zh-CN" sz="2000" dirty="0">
                <a:latin typeface="Microsoft YaHei" panose="020B0503020204020204" pitchFamily="34" charset="-122"/>
                <a:ea typeface="Microsoft YaHei" panose="020B0503020204020204" pitchFamily="34" charset="-122"/>
              </a:rPr>
              <a:t>  	Maximum sizes of each dimension of a grid:     2147483647 x 65535 x 65535</a:t>
            </a:r>
          </a:p>
          <a:p>
            <a:pPr>
              <a:lnSpc>
                <a:spcPct val="15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18468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44D62D2-6668-9A47-9282-4F0B0EC0FE69}"/>
              </a:ext>
            </a:extLst>
          </p:cNvPr>
          <p:cNvSpPr txBox="1"/>
          <p:nvPr/>
        </p:nvSpPr>
        <p:spPr>
          <a:xfrm>
            <a:off x="589656" y="928853"/>
            <a:ext cx="11012688" cy="602645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3.4 </a:t>
            </a:r>
            <a:r>
              <a:rPr lang="zh-CN" altLang="zh-CN" sz="2400" b="1" dirty="0">
                <a:latin typeface="Microsoft YaHei" panose="020B0503020204020204" pitchFamily="34" charset="-122"/>
                <a:ea typeface="Microsoft YaHei" panose="020B0503020204020204" pitchFamily="34" charset="-122"/>
              </a:rPr>
              <a:t>变量类型限定符</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__device__;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表示位于全局内存空间，默认类型</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__share__;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表示位于共享内存空间</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__constant__;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常量内存空间</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__texture__;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其绑定的变量可以被纹理缓存加速访问</a:t>
            </a:r>
          </a:p>
          <a:p>
            <a:pPr>
              <a:lnSpc>
                <a:spcPct val="150000"/>
              </a:lnSpc>
            </a:pPr>
            <a:r>
              <a:rPr lang="en-US" altLang="zh-CN" sz="2000" b="1" dirty="0">
                <a:latin typeface="Microsoft YaHei" panose="020B0503020204020204" pitchFamily="34" charset="-122"/>
                <a:ea typeface="Microsoft YaHei" panose="020B0503020204020204" pitchFamily="34" charset="-122"/>
              </a:rPr>
              <a:t>some unit</a:t>
            </a:r>
            <a:endParaRPr lang="zh-CN" altLang="zh-CN" sz="2000" b="1" dirty="0">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thread</a:t>
            </a:r>
            <a:r>
              <a:rPr lang="zh-CN" altLang="zh-CN" sz="2000" dirty="0">
                <a:latin typeface="Microsoft YaHei" panose="020B0503020204020204" pitchFamily="34" charset="-122"/>
                <a:ea typeface="Microsoft YaHei" panose="020B0503020204020204" pitchFamily="34" charset="-122"/>
              </a:rPr>
              <a:t>：一个</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的并行程序会被许多个</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来执行。</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：数个</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会被群组成要给</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，同一个</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中的</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可以同步，也可以通过</a:t>
            </a:r>
            <a:r>
              <a:rPr lang="en-US" altLang="zh-CN" sz="2000" dirty="0">
                <a:latin typeface="Microsoft YaHei" panose="020B0503020204020204" pitchFamily="34" charset="-122"/>
                <a:ea typeface="Microsoft YaHei" panose="020B0503020204020204" pitchFamily="34" charset="-122"/>
              </a:rPr>
              <a:t>shared memory</a:t>
            </a:r>
            <a:r>
              <a:rPr lang="zh-CN" altLang="zh-CN" sz="2000" dirty="0">
                <a:latin typeface="Microsoft YaHei" panose="020B0503020204020204" pitchFamily="34" charset="-122"/>
                <a:ea typeface="Microsoft YaHei" panose="020B0503020204020204" pitchFamily="34" charset="-122"/>
              </a:rPr>
              <a:t>通信。</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：多个</a:t>
            </a:r>
            <a:r>
              <a:rPr lang="en-US" altLang="zh-CN" sz="2000" dirty="0">
                <a:latin typeface="Microsoft YaHei" panose="020B0503020204020204" pitchFamily="34" charset="-122"/>
                <a:ea typeface="Microsoft YaHei" panose="020B0503020204020204" pitchFamily="34" charset="-122"/>
              </a:rPr>
              <a:t>blocks</a:t>
            </a:r>
            <a:r>
              <a:rPr lang="zh-CN" altLang="zh-CN" sz="2000" dirty="0">
                <a:latin typeface="Microsoft YaHei" panose="020B0503020204020204" pitchFamily="34" charset="-122"/>
                <a:ea typeface="Microsoft YaHei" panose="020B0503020204020204" pitchFamily="34" charset="-122"/>
              </a:rPr>
              <a:t>再构成</a:t>
            </a:r>
            <a:r>
              <a:rPr lang="en-US" altLang="zh-CN" sz="2000" dirty="0">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执行程序时的调度单位，目前</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的大小为</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，同在一个</a:t>
            </a:r>
            <a:r>
              <a:rPr lang="en-US" altLang="zh-CN" sz="2000" dirty="0">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的线程，以不同数据资源执行相同的指令，就是所谓的</a:t>
            </a:r>
            <a:r>
              <a:rPr lang="en-US" altLang="zh-CN" sz="2000" dirty="0">
                <a:latin typeface="Microsoft YaHei" panose="020B0503020204020204" pitchFamily="34" charset="-122"/>
                <a:ea typeface="Microsoft YaHei" panose="020B0503020204020204" pitchFamily="34" charset="-122"/>
              </a:rPr>
              <a:t>SIMT</a:t>
            </a:r>
            <a:r>
              <a:rPr lang="zh-CN" altLang="zh-CN" sz="2000" dirty="0">
                <a:latin typeface="Microsoft YaHei" panose="020B0503020204020204" pitchFamily="34" charset="-122"/>
                <a:ea typeface="Microsoft YaHei" panose="020B0503020204020204" pitchFamily="34" charset="-122"/>
              </a:rPr>
              <a:t>（单指令，多线程）。</a:t>
            </a: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518547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3268954-1F8D-2349-8141-0B449A2E17C1}"/>
              </a:ext>
            </a:extLst>
          </p:cNvPr>
          <p:cNvSpPr txBox="1"/>
          <p:nvPr/>
        </p:nvSpPr>
        <p:spPr>
          <a:xfrm>
            <a:off x="627086" y="1065375"/>
            <a:ext cx="10078400" cy="5208542"/>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3.5 </a:t>
            </a:r>
            <a:r>
              <a:rPr lang="zh-CN" altLang="zh-CN" sz="2400" b="1" dirty="0">
                <a:latin typeface="Microsoft YaHei" panose="020B0503020204020204" pitchFamily="34" charset="-122"/>
                <a:ea typeface="Microsoft YaHei" panose="020B0503020204020204" pitchFamily="34" charset="-122"/>
              </a:rPr>
              <a:t>关于内存</a:t>
            </a:r>
            <a:endParaRPr lang="zh-CN" altLang="zh-CN" sz="2400" dirty="0">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每个线程都有</a:t>
            </a:r>
            <a:r>
              <a:rPr lang="zh-CN" altLang="zh-CN" sz="2000" b="1" dirty="0">
                <a:solidFill>
                  <a:srgbClr val="C00000"/>
                </a:solidFill>
                <a:latin typeface="Microsoft YaHei" panose="020B0503020204020204" pitchFamily="34" charset="-122"/>
                <a:ea typeface="Microsoft YaHei" panose="020B0503020204020204" pitchFamily="34" charset="-122"/>
              </a:rPr>
              <a:t>私有本地内存。</a:t>
            </a:r>
            <a:endParaRPr lang="zh-CN" altLang="zh-CN" sz="2000" dirty="0">
              <a:solidFill>
                <a:srgbClr val="C00000"/>
              </a:solidFill>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每个线程块都具有对块的所有线程可见的</a:t>
            </a:r>
            <a:r>
              <a:rPr lang="zh-CN" altLang="zh-CN" sz="2000" b="1" dirty="0">
                <a:solidFill>
                  <a:srgbClr val="C00000"/>
                </a:solidFill>
                <a:latin typeface="Microsoft YaHei" panose="020B0503020204020204" pitchFamily="34" charset="-122"/>
                <a:ea typeface="Microsoft YaHei" panose="020B0503020204020204" pitchFamily="34" charset="-122"/>
              </a:rPr>
              <a:t>共享内存</a:t>
            </a:r>
            <a:r>
              <a:rPr lang="zh-CN" altLang="en-US" sz="2000" b="1"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并且和块有相同的生存周期。</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所有线程都可以访问相同的</a:t>
            </a:r>
            <a:r>
              <a:rPr lang="zh-CN" altLang="zh-CN" sz="2000" b="1" dirty="0">
                <a:solidFill>
                  <a:srgbClr val="C00000"/>
                </a:solidFill>
                <a:latin typeface="Microsoft YaHei" panose="020B0503020204020204" pitchFamily="34" charset="-122"/>
                <a:ea typeface="Microsoft YaHei" panose="020B0503020204020204" pitchFamily="34" charset="-122"/>
              </a:rPr>
              <a:t>全局内存</a:t>
            </a:r>
            <a:r>
              <a:rPr lang="zh-CN" altLang="zh-CN" sz="2000" b="1"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所有线程都可以访问的额外两个只读存储空间：</a:t>
            </a:r>
            <a:r>
              <a:rPr lang="zh-CN" altLang="zh-CN" sz="2000" b="1" dirty="0">
                <a:solidFill>
                  <a:srgbClr val="C00000"/>
                </a:solidFill>
                <a:latin typeface="Microsoft YaHei" panose="020B0503020204020204" pitchFamily="34" charset="-122"/>
                <a:ea typeface="Microsoft YaHei" panose="020B0503020204020204" pitchFamily="34" charset="-122"/>
              </a:rPr>
              <a:t>常量内存</a:t>
            </a:r>
            <a:r>
              <a:rPr lang="zh-CN" altLang="zh-CN" sz="2000" dirty="0">
                <a:solidFill>
                  <a:srgbClr val="C00000"/>
                </a:solidFill>
                <a:latin typeface="Microsoft YaHei" panose="020B0503020204020204" pitchFamily="34" charset="-122"/>
                <a:ea typeface="Microsoft YaHei" panose="020B0503020204020204" pitchFamily="34" charset="-122"/>
              </a:rPr>
              <a:t>和</a:t>
            </a:r>
            <a:r>
              <a:rPr lang="zh-CN" altLang="zh-CN" sz="2000" b="1" dirty="0">
                <a:solidFill>
                  <a:srgbClr val="C00000"/>
                </a:solidFill>
                <a:latin typeface="Microsoft YaHei" panose="020B0503020204020204" pitchFamily="34" charset="-122"/>
                <a:ea typeface="Microsoft YaHei" panose="020B0503020204020204" pitchFamily="34" charset="-122"/>
              </a:rPr>
              <a:t>纹理内存</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编程还假设主机和设备都在</a:t>
            </a:r>
            <a:r>
              <a:rPr lang="en-US" altLang="zh-CN" sz="2000" dirty="0">
                <a:latin typeface="Microsoft YaHei" panose="020B0503020204020204" pitchFamily="34" charset="-122"/>
                <a:ea typeface="Microsoft YaHei" panose="020B0503020204020204" pitchFamily="34" charset="-122"/>
              </a:rPr>
              <a:t>DRAM</a:t>
            </a:r>
            <a:r>
              <a:rPr lang="zh-CN" altLang="zh-CN" sz="2000" dirty="0">
                <a:latin typeface="Microsoft YaHei" panose="020B0503020204020204" pitchFamily="34" charset="-122"/>
                <a:ea typeface="Microsoft YaHei" panose="020B0503020204020204" pitchFamily="34" charset="-122"/>
              </a:rPr>
              <a:t>中保持他们自己的独立存储空间，分别成为</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b="1" dirty="0">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主机存储器（</a:t>
            </a:r>
            <a:r>
              <a:rPr lang="en-US" altLang="zh-CN" sz="2000" b="1" dirty="0">
                <a:solidFill>
                  <a:srgbClr val="C00000"/>
                </a:solidFill>
                <a:latin typeface="Microsoft YaHei" panose="020B0503020204020204" pitchFamily="34" charset="-122"/>
                <a:ea typeface="Microsoft YaHei" panose="020B0503020204020204" pitchFamily="34" charset="-122"/>
              </a:rPr>
              <a:t>host memory)</a:t>
            </a: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设备存储器</a:t>
            </a:r>
            <a:r>
              <a:rPr lang="en-US" altLang="zh-CN" sz="2000" b="1" dirty="0">
                <a:solidFill>
                  <a:srgbClr val="C00000"/>
                </a:solidFill>
                <a:latin typeface="Microsoft YaHei" panose="020B0503020204020204" pitchFamily="34" charset="-122"/>
                <a:ea typeface="Microsoft YaHei" panose="020B0503020204020204" pitchFamily="34" charset="-122"/>
              </a:rPr>
              <a:t>(device memory)</a:t>
            </a:r>
            <a:endParaRPr lang="zh-CN"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统一内存</a:t>
            </a:r>
            <a:r>
              <a:rPr lang="en-US" altLang="zh-CN" sz="2000" b="1" dirty="0">
                <a:solidFill>
                  <a:srgbClr val="C00000"/>
                </a:solidFill>
                <a:latin typeface="Microsoft YaHei" panose="020B0503020204020204" pitchFamily="34" charset="-122"/>
                <a:ea typeface="Microsoft YaHei" panose="020B0503020204020204" pitchFamily="34" charset="-122"/>
              </a:rPr>
              <a:t>(Unified memory)</a:t>
            </a: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托管内存</a:t>
            </a:r>
            <a:r>
              <a:rPr lang="en-US" altLang="zh-CN" sz="2000" b="1" dirty="0">
                <a:solidFill>
                  <a:srgbClr val="C00000"/>
                </a:solidFill>
                <a:latin typeface="Microsoft YaHei" panose="020B0503020204020204" pitchFamily="34" charset="-122"/>
                <a:ea typeface="Microsoft YaHei" panose="020B0503020204020204" pitchFamily="34" charset="-122"/>
              </a:rPr>
              <a:t>(managed memory)</a:t>
            </a:r>
            <a:r>
              <a:rPr lang="zh-CN" altLang="en-US" sz="2000" b="1"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系统的所有</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访问</a:t>
            </a:r>
            <a:r>
              <a:rPr lang="zh-CN" altLang="zh-CN" sz="2000" b="1" dirty="0">
                <a:latin typeface="Microsoft YaHei" panose="020B0503020204020204" pitchFamily="34" charset="-122"/>
                <a:ea typeface="Microsoft YaHei" panose="020B0503020204020204" pitchFamily="34" charset="-122"/>
              </a:rPr>
              <a:t>托管内存</a:t>
            </a:r>
            <a:r>
              <a:rPr lang="zh-CN" altLang="zh-CN"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160779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C1F28AB-47AE-3743-8E84-960068F97C9C}"/>
              </a:ext>
            </a:extLst>
          </p:cNvPr>
          <p:cNvSpPr txBox="1"/>
          <p:nvPr/>
        </p:nvSpPr>
        <p:spPr>
          <a:xfrm>
            <a:off x="627086" y="953135"/>
            <a:ext cx="11317045" cy="290021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1.2</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的结构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NVIDIA</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在浮点运算能力上，吊打了</a:t>
            </a:r>
            <a:r>
              <a:rPr lang="en-US" altLang="zh-CN" sz="2000" dirty="0">
                <a:latin typeface="Microsoft YaHei" panose="020B0503020204020204" pitchFamily="34" charset="-122"/>
                <a:ea typeface="Microsoft YaHei" panose="020B0503020204020204" pitchFamily="34" charset="-122"/>
              </a:rPr>
              <a:t>Intel</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。其原因来自于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结构上的差异。如下图所示，</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仅仅具有有限的核心数量。相比于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的核心属于“少而精”的存在，核心数虽然很少，但是每个核心的性能很强，适合处理具有很多分支的复杂的逻辑。近些年来，</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中集成了一些并行指令集，如</a:t>
            </a:r>
            <a:r>
              <a:rPr lang="en-US" altLang="zh-CN" sz="2000" dirty="0">
                <a:latin typeface="Microsoft YaHei" panose="020B0503020204020204" pitchFamily="34" charset="-122"/>
                <a:ea typeface="Microsoft YaHei" panose="020B0503020204020204" pitchFamily="34" charset="-122"/>
              </a:rPr>
              <a:t>SSE</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AVX</a:t>
            </a:r>
            <a:r>
              <a:rPr lang="zh-CN" altLang="zh-CN" sz="2000" dirty="0">
                <a:latin typeface="Microsoft YaHei" panose="020B0503020204020204" pitchFamily="34" charset="-122"/>
                <a:ea typeface="Microsoft YaHei" panose="020B0503020204020204" pitchFamily="34" charset="-122"/>
              </a:rPr>
              <a:t>等，其中</a:t>
            </a:r>
            <a:r>
              <a:rPr lang="en-US" altLang="zh-CN" sz="2000" dirty="0">
                <a:latin typeface="Microsoft YaHei" panose="020B0503020204020204" pitchFamily="34" charset="-122"/>
                <a:ea typeface="Microsoft YaHei" panose="020B0503020204020204" pitchFamily="34" charset="-122"/>
              </a:rPr>
              <a:t>AVX</a:t>
            </a:r>
            <a:r>
              <a:rPr lang="zh-CN" altLang="zh-CN" sz="2000" dirty="0">
                <a:latin typeface="Microsoft YaHei" panose="020B0503020204020204" pitchFamily="34" charset="-122"/>
                <a:ea typeface="Microsoft YaHei" panose="020B0503020204020204" pitchFamily="34" charset="-122"/>
              </a:rPr>
              <a:t>可以同时处理</a:t>
            </a:r>
            <a:r>
              <a:rPr lang="en-US" altLang="zh-CN" sz="2000" dirty="0">
                <a:latin typeface="Microsoft YaHei" panose="020B0503020204020204" pitchFamily="34" charset="-122"/>
                <a:ea typeface="Microsoft YaHei" panose="020B0503020204020204" pitchFamily="34" charset="-122"/>
              </a:rPr>
              <a:t>256</a:t>
            </a:r>
            <a:r>
              <a:rPr lang="zh-CN" altLang="zh-CN" sz="2000" dirty="0">
                <a:latin typeface="Microsoft YaHei" panose="020B0503020204020204" pitchFamily="34" charset="-122"/>
                <a:ea typeface="Microsoft YaHei" panose="020B0503020204020204" pitchFamily="34" charset="-122"/>
              </a:rPr>
              <a:t>位</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个字节</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，可以大大加速并行计算。但是相比于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，还是小巫见大巫。</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ECCF40C4-2BDC-414B-8954-326297FEC4B3}"/>
              </a:ext>
            </a:extLst>
          </p:cNvPr>
          <p:cNvSpPr>
            <a:spLocks noChangeArrowheads="1"/>
          </p:cNvSpPr>
          <p:nvPr/>
        </p:nvSpPr>
        <p:spPr bwMode="auto">
          <a:xfrm>
            <a:off x="2226832" y="4076717"/>
            <a:ext cx="16218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Picture 1">
            <a:extLst>
              <a:ext uri="{FF2B5EF4-FFF2-40B4-BE49-F238E27FC236}">
                <a16:creationId xmlns:a16="http://schemas.microsoft.com/office/drawing/2014/main" id="{FE3BF9A4-090E-2F48-8D14-BAC1ADDC469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076225" y="3964478"/>
            <a:ext cx="7713233" cy="289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8161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DB36353-5369-1943-B061-16CB43F08081}"/>
              </a:ext>
            </a:extLst>
          </p:cNvPr>
          <p:cNvSpPr txBox="1"/>
          <p:nvPr/>
        </p:nvSpPr>
        <p:spPr>
          <a:xfrm>
            <a:off x="618457" y="960513"/>
            <a:ext cx="10937385" cy="567020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3.6</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编程接口</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的编程接口由一系列</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语言的扩展和运行库</a:t>
            </a:r>
            <a:r>
              <a:rPr lang="en-US" altLang="zh-CN" sz="2000" dirty="0">
                <a:latin typeface="Microsoft YaHei" panose="020B0503020204020204" pitchFamily="34" charset="-122"/>
                <a:ea typeface="Microsoft YaHei" panose="020B0503020204020204" pitchFamily="34" charset="-122"/>
              </a:rPr>
              <a:t>(runtime library)</a:t>
            </a:r>
            <a:r>
              <a:rPr lang="zh-CN" altLang="zh-CN" sz="2000" dirty="0">
                <a:latin typeface="Microsoft YaHei" panose="020B0503020204020204" pitchFamily="34" charset="-122"/>
                <a:ea typeface="Microsoft YaHei" panose="020B0503020204020204" pitchFamily="34" charset="-122"/>
              </a:rPr>
              <a:t>组成。运行库则是在</a:t>
            </a:r>
            <a:r>
              <a:rPr lang="en-US" altLang="zh-CN" sz="2000" dirty="0">
                <a:latin typeface="Microsoft YaHei" panose="020B0503020204020204" pitchFamily="34" charset="-122"/>
                <a:ea typeface="Microsoft YaHei" panose="020B0503020204020204" pitchFamily="34" charset="-122"/>
              </a:rPr>
              <a:t>CUDA Driver API</a:t>
            </a:r>
            <a:r>
              <a:rPr lang="zh-CN" altLang="zh-CN" sz="2000" dirty="0">
                <a:latin typeface="Microsoft YaHei" panose="020B0503020204020204" pitchFamily="34" charset="-122"/>
                <a:ea typeface="Microsoft YaHei" panose="020B0503020204020204" pitchFamily="34" charset="-122"/>
              </a:rPr>
              <a:t>的基础上建立的。用户可以直接在应用程序中跳过</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，直接调用</a:t>
            </a:r>
            <a:r>
              <a:rPr lang="en-US" altLang="zh-CN" sz="2000" dirty="0">
                <a:latin typeface="Microsoft YaHei" panose="020B0503020204020204" pitchFamily="34" charset="-122"/>
                <a:ea typeface="Microsoft YaHei" panose="020B0503020204020204" pitchFamily="34" charset="-122"/>
              </a:rPr>
              <a:t>CUDA Driver API</a:t>
            </a:r>
            <a:r>
              <a:rPr lang="zh-CN" altLang="zh-CN" sz="2000" dirty="0">
                <a:latin typeface="Microsoft YaHei" panose="020B0503020204020204" pitchFamily="34" charset="-122"/>
                <a:ea typeface="Microsoft YaHei" panose="020B0503020204020204" pitchFamily="34" charset="-122"/>
              </a:rPr>
              <a:t>，以便更底层地操作</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，如操作</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的上下文。不过对于大多数应用来说，使用</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提供的运行库就足够了。</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b="1" dirty="0">
                <a:latin typeface="Microsoft YaHei" panose="020B0503020204020204" pitchFamily="34" charset="-122"/>
                <a:ea typeface="Microsoft YaHei" panose="020B0503020204020204" pitchFamily="34" charset="-122"/>
              </a:rPr>
              <a:t>使用</a:t>
            </a:r>
            <a:r>
              <a:rPr lang="en-US" altLang="zh-CN" sz="2000" b="1" dirty="0">
                <a:latin typeface="Microsoft YaHei" panose="020B0503020204020204" pitchFamily="34" charset="-122"/>
                <a:ea typeface="Microsoft YaHei" panose="020B0503020204020204" pitchFamily="34" charset="-122"/>
              </a:rPr>
              <a:t>NVCC</a:t>
            </a:r>
            <a:r>
              <a:rPr lang="zh-CN" altLang="zh-CN" sz="2000" b="1" dirty="0">
                <a:latin typeface="Microsoft YaHei" panose="020B0503020204020204" pitchFamily="34" charset="-122"/>
                <a:ea typeface="Microsoft YaHei" panose="020B0503020204020204" pitchFamily="34" charset="-122"/>
              </a:rPr>
              <a:t>编译</a:t>
            </a:r>
            <a:r>
              <a:rPr lang="en-US" altLang="zh-CN" sz="2000" b="1" dirty="0">
                <a:latin typeface="Microsoft YaHei" panose="020B0503020204020204" pitchFamily="34" charset="-122"/>
                <a:ea typeface="Microsoft YaHei" panose="020B0503020204020204" pitchFamily="34" charset="-122"/>
              </a:rPr>
              <a:t>CUDA</a:t>
            </a:r>
            <a:r>
              <a:rPr lang="zh-CN" altLang="zh-CN" sz="2000" b="1" dirty="0">
                <a:latin typeface="Microsoft YaHei" panose="020B0503020204020204" pitchFamily="34" charset="-122"/>
                <a:ea typeface="Microsoft YaHei" panose="020B0503020204020204" pitchFamily="34" charset="-122"/>
              </a:rPr>
              <a:t>程序</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程序使用</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编译器。</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提供了简单方便的接口，能够很好的同时处理主机端和设备端代码。</a:t>
            </a: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编译程序的命令：</a:t>
            </a:r>
            <a:endPar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nvcc</a:t>
            </a: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filename.cu</a:t>
            </a:r>
            <a:r>
              <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–o filename</a:t>
            </a: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endPar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rPr>
              <a:t>（更多信息请</a:t>
            </a:r>
            <a:r>
              <a:rPr lang="zh-CN" altLang="zh-CN" sz="2000" dirty="0">
                <a:latin typeface="Microsoft YaHei" panose="020B0503020204020204" pitchFamily="34" charset="-122"/>
                <a:ea typeface="Microsoft YaHei" panose="020B0503020204020204" pitchFamily="34" charset="-122"/>
              </a:rPr>
              <a:t>参考</a:t>
            </a:r>
            <a:r>
              <a:rPr lang="en-US" altLang="zh-CN" sz="2000" dirty="0" err="1">
                <a:latin typeface="Microsoft YaHei" panose="020B0503020204020204" pitchFamily="34" charset="-122"/>
                <a:ea typeface="Microsoft YaHei" panose="020B0503020204020204" pitchFamily="34" charset="-122"/>
              </a:rPr>
              <a:t>nvcc</a:t>
            </a:r>
            <a:r>
              <a:rPr lang="en-US" altLang="zh-CN" sz="2000" dirty="0">
                <a:latin typeface="Microsoft YaHei" panose="020B0503020204020204" pitchFamily="34" charset="-122"/>
                <a:ea typeface="Microsoft YaHei" panose="020B0503020204020204" pitchFamily="34" charset="-122"/>
              </a:rPr>
              <a:t> user manual</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8924036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2E9813E-E943-A549-8110-3E902BE25192}"/>
              </a:ext>
            </a:extLst>
          </p:cNvPr>
          <p:cNvSpPr txBox="1"/>
          <p:nvPr/>
        </p:nvSpPr>
        <p:spPr>
          <a:xfrm>
            <a:off x="378830" y="1339100"/>
            <a:ext cx="11813170" cy="4179799"/>
          </a:xfrm>
          <a:prstGeom prst="rect">
            <a:avLst/>
          </a:prstGeom>
          <a:noFill/>
        </p:spPr>
        <p:txBody>
          <a:bodyPr wrap="none" rtlCol="0" anchor="ctr">
            <a:spAutoFit/>
          </a:bodyPr>
          <a:lstStyle/>
          <a:p>
            <a:pPr>
              <a:lnSpc>
                <a:spcPct val="150000"/>
              </a:lnSpc>
            </a:pPr>
            <a:r>
              <a:rPr lang="zh-CN" altLang="zh-CN" sz="2400" b="1" dirty="0">
                <a:latin typeface="Microsoft YaHei" panose="020B0503020204020204" pitchFamily="34" charset="-122"/>
                <a:ea typeface="Microsoft YaHei" panose="020B0503020204020204" pitchFamily="34" charset="-122"/>
              </a:rPr>
              <a:t>编译流程</a:t>
            </a:r>
            <a:r>
              <a:rPr lang="zh-CN" altLang="en-US" sz="2400" b="1" dirty="0">
                <a:latin typeface="Microsoft YaHei" panose="020B0503020204020204" pitchFamily="34" charset="-122"/>
                <a:ea typeface="Microsoft YaHei" panose="020B0503020204020204" pitchFamily="34" charset="-122"/>
              </a:rPr>
              <a:t>（</a:t>
            </a:r>
            <a:r>
              <a:rPr lang="zh-CN" altLang="zh-CN" sz="2400" b="1" dirty="0">
                <a:latin typeface="Microsoft YaHei" panose="020B0503020204020204" pitchFamily="34" charset="-122"/>
                <a:ea typeface="Microsoft YaHei" panose="020B0503020204020204" pitchFamily="34" charset="-122"/>
              </a:rPr>
              <a:t>离线编译</a:t>
            </a:r>
            <a:r>
              <a:rPr lang="zh-CN" altLang="en-US" sz="2400" b="1"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000" b="1"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进行离线编译的操作流程是：</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分离</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程序中的主机端代码</a:t>
            </a:r>
            <a:r>
              <a:rPr lang="en-US" altLang="zh-CN" sz="2000" dirty="0">
                <a:latin typeface="Microsoft YaHei" panose="020B0503020204020204" pitchFamily="34" charset="-122"/>
                <a:ea typeface="Microsoft YaHei" panose="020B0503020204020204" pitchFamily="34" charset="-122"/>
              </a:rPr>
              <a:t>(host code)</a:t>
            </a:r>
            <a:r>
              <a:rPr lang="zh-CN" altLang="zh-CN" sz="2000" dirty="0">
                <a:latin typeface="Microsoft YaHei" panose="020B0503020204020204" pitchFamily="34" charset="-122"/>
                <a:ea typeface="Microsoft YaHei" panose="020B0503020204020204" pitchFamily="34" charset="-122"/>
              </a:rPr>
              <a:t>和设备端代码</a:t>
            </a:r>
            <a:r>
              <a:rPr lang="en-US" altLang="zh-CN" sz="2000" dirty="0">
                <a:latin typeface="Microsoft YaHei" panose="020B0503020204020204" pitchFamily="34" charset="-122"/>
                <a:ea typeface="Microsoft YaHei" panose="020B0503020204020204" pitchFamily="34" charset="-122"/>
              </a:rPr>
              <a:t>(device code)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将设备端代码编译成一种虚拟汇编文件</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名为</a:t>
            </a:r>
            <a:r>
              <a:rPr lang="en-US" altLang="zh-CN" sz="2000" dirty="0">
                <a:latin typeface="Microsoft YaHei" panose="020B0503020204020204" pitchFamily="34" charset="-122"/>
                <a:ea typeface="Microsoft YaHei" panose="020B0503020204020204" pitchFamily="34" charset="-122"/>
              </a:rPr>
              <a:t>PTX)</a:t>
            </a:r>
            <a:r>
              <a:rPr lang="zh-CN" altLang="zh-CN" sz="2000" dirty="0">
                <a:latin typeface="Microsoft YaHei" panose="020B0503020204020204" pitchFamily="34" charset="-122"/>
                <a:ea typeface="Microsoft YaHei" panose="020B0503020204020204" pitchFamily="34" charset="-122"/>
              </a:rPr>
              <a:t>，再接着编译成二进制代码</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名为</a:t>
            </a:r>
            <a:r>
              <a:rPr lang="en-US" altLang="zh-CN" sz="2000" dirty="0" err="1">
                <a:latin typeface="Microsoft YaHei" panose="020B0503020204020204" pitchFamily="34" charset="-122"/>
                <a:ea typeface="Microsoft YaHei" panose="020B0503020204020204" pitchFamily="34" charset="-122"/>
              </a:rPr>
              <a:t>cubin</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将主机端代码中含有</a:t>
            </a:r>
            <a:r>
              <a:rPr lang="en-US" altLang="zh-CN" sz="2000" dirty="0">
                <a:latin typeface="Microsoft YaHei" panose="020B0503020204020204" pitchFamily="34" charset="-122"/>
                <a:ea typeface="Microsoft YaHei" panose="020B0503020204020204" pitchFamily="34" charset="-122"/>
              </a:rPr>
              <a:t>“&lt;&lt;&lt;&gt;&gt;&gt;”</a:t>
            </a:r>
            <a:r>
              <a:rPr lang="zh-CN" altLang="zh-CN" sz="2000" dirty="0">
                <a:latin typeface="Microsoft YaHei" panose="020B0503020204020204" pitchFamily="34" charset="-122"/>
                <a:ea typeface="Microsoft YaHei" panose="020B0503020204020204" pitchFamily="34" charset="-122"/>
              </a:rPr>
              <a:t>的代码</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即内核调用</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替换为</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运行库中的函数调用代码</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之后</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会借助其他编译器</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如</a:t>
            </a:r>
            <a:r>
              <a:rPr lang="en-US" altLang="zh-CN" sz="2000" dirty="0" err="1">
                <a:latin typeface="Microsoft YaHei" panose="020B0503020204020204" pitchFamily="34" charset="-122"/>
                <a:ea typeface="Microsoft YaHei" panose="020B0503020204020204" pitchFamily="34" charset="-122"/>
              </a:rPr>
              <a:t>gcc</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将主机端代码编译出来，主机端代码和设备端代码被编译好后，</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err="1">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会将两段代码链接起来</a:t>
            </a:r>
            <a:r>
              <a:rPr lang="zh-CN" altLang="en-US"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9557009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10E30-4299-0B4B-879D-5DCBE78AE330}"/>
              </a:ext>
            </a:extLst>
          </p:cNvPr>
          <p:cNvSpPr txBox="1"/>
          <p:nvPr/>
        </p:nvSpPr>
        <p:spPr>
          <a:xfrm>
            <a:off x="627086" y="1065375"/>
            <a:ext cx="10162835" cy="6449651"/>
          </a:xfrm>
          <a:prstGeom prst="rect">
            <a:avLst/>
          </a:prstGeom>
          <a:noFill/>
        </p:spPr>
        <p:txBody>
          <a:bodyPr wrap="square" rtlCol="0" anchor="ctr">
            <a:spAutoFit/>
          </a:bodyPr>
          <a:lstStyle/>
          <a:p>
            <a:pPr>
              <a:lnSpc>
                <a:spcPts val="3300"/>
              </a:lnSpc>
            </a:pPr>
            <a:r>
              <a:rPr lang="en-US" altLang="zh-CN" sz="2400" b="1" dirty="0">
                <a:latin typeface="Microsoft YaHei" panose="020B0503020204020204" pitchFamily="34" charset="-122"/>
                <a:ea typeface="Microsoft YaHei" panose="020B0503020204020204" pitchFamily="34" charset="-122"/>
              </a:rPr>
              <a:t>3.7</a:t>
            </a:r>
            <a:r>
              <a:rPr lang="zh-CN" altLang="en-US" sz="2400" b="1" dirty="0">
                <a:latin typeface="Microsoft YaHei" panose="020B0503020204020204" pitchFamily="34" charset="-122"/>
                <a:ea typeface="Microsoft YaHei" panose="020B0503020204020204" pitchFamily="34" charset="-122"/>
              </a:rPr>
              <a:t> 函数类型及常用函数</a:t>
            </a:r>
            <a:endParaRPr lang="en-US" altLang="zh-CN" sz="2400" b="1"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global (</a:t>
            </a:r>
            <a:r>
              <a:rPr lang="zh-CN" altLang="en-US" sz="2000" dirty="0">
                <a:latin typeface="Microsoft YaHei" panose="020B0503020204020204" pitchFamily="34" charset="-122"/>
                <a:ea typeface="Microsoft YaHei" panose="020B0503020204020204" pitchFamily="34" charset="-122"/>
              </a:rPr>
              <a:t>核函数，</a:t>
            </a:r>
            <a:r>
              <a:rPr lang="en" altLang="zh-CN" sz="2000" dirty="0">
                <a:latin typeface="Microsoft YaHei" panose="020B0503020204020204" pitchFamily="34" charset="-122"/>
                <a:ea typeface="Microsoft YaHei" panose="020B0503020204020204" pitchFamily="34" charset="-122"/>
              </a:rPr>
              <a:t>void)</a:t>
            </a:r>
            <a:r>
              <a:rPr lang="zh-CN" altLang="e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device (GPU)</a:t>
            </a:r>
            <a:r>
              <a:rPr lang="zh-CN" altLang="e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host (CPU</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可略</a:t>
            </a:r>
            <a:r>
              <a:rPr lang="en-US" altLang="zh-CN" sz="2000" dirty="0">
                <a:latin typeface="Microsoft YaHei" panose="020B0503020204020204" pitchFamily="34" charset="-122"/>
                <a:ea typeface="Microsoft YaHei" panose="020B0503020204020204" pitchFamily="34" charset="-122"/>
              </a:rPr>
              <a:t>)</a:t>
            </a:r>
          </a:p>
          <a:p>
            <a:pPr>
              <a:lnSpc>
                <a:spcPts val="33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cudaMalloc</a:t>
            </a:r>
            <a:r>
              <a:rPr lang="en" altLang="zh-CN" sz="2000" dirty="0">
                <a:latin typeface="Microsoft YaHei" panose="020B0503020204020204" pitchFamily="34" charset="-122"/>
                <a:ea typeface="Microsoft YaHei" panose="020B0503020204020204" pitchFamily="34" charset="-122"/>
              </a:rPr>
              <a:t>((void**)&amp;</a:t>
            </a:r>
            <a:r>
              <a:rPr lang="en" altLang="zh-CN" sz="2000" dirty="0" err="1">
                <a:latin typeface="Microsoft YaHei" panose="020B0503020204020204" pitchFamily="34" charset="-122"/>
                <a:ea typeface="Microsoft YaHei" panose="020B0503020204020204" pitchFamily="34" charset="-122"/>
              </a:rPr>
              <a:t>devPtr</a:t>
            </a:r>
            <a:r>
              <a:rPr lang="en" altLang="zh-CN" sz="2000" dirty="0">
                <a:latin typeface="Microsoft YaHei" panose="020B0503020204020204" pitchFamily="34" charset="-122"/>
                <a:ea typeface="Microsoft YaHei" panose="020B0503020204020204" pitchFamily="34" charset="-122"/>
              </a:rPr>
              <a:t>, size t size)</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申请显存</a:t>
            </a:r>
            <a:endParaRPr lang="en" altLang="zh-CN" sz="2000" b="1" dirty="0">
              <a:solidFill>
                <a:srgbClr val="C00000"/>
              </a:solidFill>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为指针分配</a:t>
            </a:r>
            <a:r>
              <a:rPr lang="en" altLang="zh-CN" sz="2000" dirty="0">
                <a:latin typeface="Microsoft YaHei" panose="020B0503020204020204" pitchFamily="34" charset="-122"/>
                <a:ea typeface="Microsoft YaHei" panose="020B0503020204020204" pitchFamily="34" charset="-122"/>
              </a:rPr>
              <a:t>size</a:t>
            </a:r>
            <a:r>
              <a:rPr lang="zh-CN" altLang="en-US" sz="2000" dirty="0">
                <a:latin typeface="Microsoft YaHei" panose="020B0503020204020204" pitchFamily="34" charset="-122"/>
                <a:ea typeface="Microsoft YaHei" panose="020B0503020204020204" pitchFamily="34" charset="-122"/>
              </a:rPr>
              <a:t>字节的</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端内存</a:t>
            </a:r>
          </a:p>
          <a:p>
            <a:pPr>
              <a:lnSpc>
                <a:spcPts val="33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无误情形下返回</a:t>
            </a:r>
            <a:r>
              <a:rPr lang="en" altLang="zh-CN" sz="2000" dirty="0" err="1">
                <a:latin typeface="Microsoft YaHei" panose="020B0503020204020204" pitchFamily="34" charset="-122"/>
                <a:ea typeface="Microsoft YaHei" panose="020B0503020204020204" pitchFamily="34" charset="-122"/>
              </a:rPr>
              <a:t>cudaSuccess</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cudaMemcpy</a:t>
            </a:r>
            <a:r>
              <a:rPr lang="en" altLang="zh-CN" sz="2000" dirty="0">
                <a:latin typeface="Microsoft YaHei" panose="020B0503020204020204" pitchFamily="34" charset="-122"/>
                <a:ea typeface="Microsoft YaHei" panose="020B0503020204020204" pitchFamily="34" charset="-122"/>
              </a:rPr>
              <a:t> (void * </a:t>
            </a:r>
            <a:r>
              <a:rPr lang="en" altLang="zh-CN" sz="2000" dirty="0" err="1">
                <a:latin typeface="Microsoft YaHei" panose="020B0503020204020204" pitchFamily="34" charset="-122"/>
                <a:ea typeface="Microsoft YaHei" panose="020B0503020204020204" pitchFamily="34" charset="-122"/>
              </a:rPr>
              <a:t>dst</a:t>
            </a:r>
            <a:r>
              <a:rPr lang="en" altLang="zh-CN" sz="2000" dirty="0">
                <a:latin typeface="Microsoft YaHei" panose="020B0503020204020204" pitchFamily="34" charset="-122"/>
                <a:ea typeface="Microsoft YaHei" panose="020B0503020204020204" pitchFamily="34" charset="-122"/>
              </a:rPr>
              <a:t>, const void * </a:t>
            </a:r>
            <a:r>
              <a:rPr lang="en" altLang="zh-CN" sz="2000" dirty="0" err="1">
                <a:latin typeface="Microsoft YaHei" panose="020B0503020204020204" pitchFamily="34" charset="-122"/>
                <a:ea typeface="Microsoft YaHei" panose="020B0503020204020204" pitchFamily="34" charset="-122"/>
              </a:rPr>
              <a:t>src</a:t>
            </a:r>
            <a:r>
              <a:rPr lang="en" altLang="zh-CN" sz="2000" dirty="0">
                <a:latin typeface="Microsoft YaHei" panose="020B0503020204020204" pitchFamily="34" charset="-122"/>
                <a:ea typeface="Microsoft YaHei" panose="020B0503020204020204" pitchFamily="34" charset="-122"/>
              </a:rPr>
              <a:t>, size t count, </a:t>
            </a:r>
            <a:r>
              <a:rPr lang="en" altLang="zh-CN" sz="2000" dirty="0" err="1">
                <a:latin typeface="Microsoft YaHei" panose="020B0503020204020204" pitchFamily="34" charset="-122"/>
                <a:ea typeface="Microsoft YaHei" panose="020B0503020204020204" pitchFamily="34" charset="-122"/>
              </a:rPr>
              <a:t>enum</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zh-CN" altLang="en-US"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cudaMemcpyKind</a:t>
            </a:r>
            <a:r>
              <a:rPr lang="en" altLang="zh-CN" sz="2000" dirty="0">
                <a:latin typeface="Microsoft YaHei" panose="020B0503020204020204" pitchFamily="34" charset="-122"/>
                <a:ea typeface="Microsoft YaHei" panose="020B0503020204020204" pitchFamily="34" charset="-122"/>
              </a:rPr>
              <a:t> kind)</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主机内存和显存之间传递数据</a:t>
            </a:r>
            <a:endParaRPr lang="en" altLang="zh-CN" sz="2000" b="1" dirty="0">
              <a:solidFill>
                <a:srgbClr val="C00000"/>
              </a:solidFill>
              <a:latin typeface="Microsoft YaHei" panose="020B0503020204020204" pitchFamily="34" charset="-122"/>
              <a:ea typeface="Microsoft YaHei" panose="020B0503020204020204" pitchFamily="34" charset="-122"/>
            </a:endParaRP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dst</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目标显存地址</a:t>
            </a: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src</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源显存地址</a:t>
            </a:r>
          </a:p>
          <a:p>
            <a:pPr>
              <a:lnSpc>
                <a:spcPts val="3300"/>
              </a:lnSpc>
            </a:pPr>
            <a:r>
              <a:rPr lang="en" altLang="zh-CN" sz="2000" dirty="0">
                <a:latin typeface="Microsoft YaHei" panose="020B0503020204020204" pitchFamily="34" charset="-122"/>
                <a:ea typeface="Microsoft YaHei" panose="020B0503020204020204" pitchFamily="34" charset="-122"/>
              </a:rPr>
              <a:t>	count-</a:t>
            </a:r>
            <a:r>
              <a:rPr lang="zh-CN" altLang="en-US" sz="2000" dirty="0">
                <a:latin typeface="Microsoft YaHei" panose="020B0503020204020204" pitchFamily="34" charset="-122"/>
                <a:ea typeface="Microsoft YaHei" panose="020B0503020204020204" pitchFamily="34" charset="-122"/>
              </a:rPr>
              <a:t>拷贝字节数</a:t>
            </a:r>
          </a:p>
          <a:p>
            <a:pPr>
              <a:lnSpc>
                <a:spcPts val="3300"/>
              </a:lnSpc>
            </a:pPr>
            <a:r>
              <a:rPr lang="en" altLang="zh-CN" sz="2000" dirty="0">
                <a:latin typeface="Microsoft YaHei" panose="020B0503020204020204" pitchFamily="34" charset="-122"/>
                <a:ea typeface="Microsoft YaHei" panose="020B0503020204020204" pitchFamily="34" charset="-122"/>
              </a:rPr>
              <a:t>	kind-</a:t>
            </a:r>
            <a:r>
              <a:rPr lang="zh-CN" altLang="en-US" sz="2000" dirty="0">
                <a:latin typeface="Microsoft YaHei" panose="020B0503020204020204" pitchFamily="34" charset="-122"/>
                <a:ea typeface="Microsoft YaHei" panose="020B0503020204020204" pitchFamily="34" charset="-122"/>
              </a:rPr>
              <a:t>转换类型：</a:t>
            </a:r>
            <a:r>
              <a:rPr lang="en" altLang="zh-CN" sz="2000" dirty="0" err="1">
                <a:latin typeface="Microsoft YaHei" panose="020B0503020204020204" pitchFamily="34" charset="-122"/>
                <a:ea typeface="Microsoft YaHei" panose="020B0503020204020204" pitchFamily="34" charset="-122"/>
              </a:rPr>
              <a:t>cudaMemcpyHostToDevice</a:t>
            </a:r>
            <a:r>
              <a:rPr lang="zh-CN" altLang="e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cudaMemcpyDeviceToHost</a:t>
            </a:r>
            <a:r>
              <a:rPr lang="zh-CN" altLang="en" sz="2000" dirty="0">
                <a:latin typeface="Microsoft YaHei" panose="020B0503020204020204" pitchFamily="34" charset="-122"/>
                <a:ea typeface="Microsoft YaHei" panose="020B0503020204020204" pitchFamily="34" charset="-122"/>
              </a:rPr>
              <a:t>，</a:t>
            </a: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cudaMemcpyHostToHost</a:t>
            </a:r>
            <a:r>
              <a:rPr lang="zh-CN" altLang="e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cudaMemcpyDeviceToDevice</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cudaFree</a:t>
            </a:r>
            <a:r>
              <a:rPr lang="en" altLang="zh-CN" sz="2000" dirty="0">
                <a:latin typeface="Microsoft YaHei" panose="020B0503020204020204" pitchFamily="34" charset="-122"/>
                <a:ea typeface="Microsoft YaHei" panose="020B0503020204020204" pitchFamily="34" charset="-122"/>
              </a:rPr>
              <a:t>(void* </a:t>
            </a:r>
            <a:r>
              <a:rPr lang="en" altLang="zh-CN" sz="2000" dirty="0" err="1">
                <a:latin typeface="Microsoft YaHei" panose="020B0503020204020204" pitchFamily="34" charset="-122"/>
                <a:ea typeface="Microsoft YaHei" panose="020B0503020204020204" pitchFamily="34" charset="-122"/>
              </a:rPr>
              <a:t>devPtr</a:t>
            </a:r>
            <a:r>
              <a:rPr lang="e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释放显存</a:t>
            </a:r>
          </a:p>
          <a:p>
            <a:endParaRPr lang="zh-CN" altLang="en-US" dirty="0"/>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0947790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10E30-4299-0B4B-879D-5DCBE78AE330}"/>
              </a:ext>
            </a:extLst>
          </p:cNvPr>
          <p:cNvSpPr txBox="1"/>
          <p:nvPr/>
        </p:nvSpPr>
        <p:spPr>
          <a:xfrm>
            <a:off x="627085" y="1185753"/>
            <a:ext cx="10743747" cy="538012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3.8</a:t>
            </a:r>
            <a:r>
              <a:rPr lang="zh-CN" altLang="en-US" sz="2400" b="1" dirty="0">
                <a:latin typeface="Microsoft YaHei" panose="020B0503020204020204" pitchFamily="34" charset="-122"/>
                <a:ea typeface="Microsoft YaHei" panose="020B0503020204020204" pitchFamily="34" charset="-122"/>
              </a:rPr>
              <a:t> 查询设备和使用设备</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的编程需要跟各个</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卡的架构等信息密切相关，多</a:t>
            </a:r>
            <a:r>
              <a:rPr lang="en"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的编程也需要获取各个</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号等等。常用的几个查询命令函数如下：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cudaGetDeviceCount</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：获得该节点内</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的数量</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cudaGetDevice</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：获得当前</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所在节点的</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号，节点</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从</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开始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cudaSetDevice</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：设定当前使用哪块</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进行编程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a:solidFill>
                  <a:srgbClr val="C00000"/>
                </a:solidFill>
                <a:latin typeface="Microsoft YaHei" panose="020B0503020204020204" pitchFamily="34" charset="-122"/>
                <a:ea typeface="Microsoft YaHei" panose="020B0503020204020204" pitchFamily="34" charset="-122"/>
              </a:rPr>
              <a:t>struct </a:t>
            </a:r>
            <a:r>
              <a:rPr lang="en" altLang="zh-CN" sz="2000" b="1" dirty="0" err="1">
                <a:solidFill>
                  <a:srgbClr val="C00000"/>
                </a:solidFill>
                <a:latin typeface="Microsoft YaHei" panose="020B0503020204020204" pitchFamily="34" charset="-122"/>
                <a:ea typeface="Microsoft YaHei" panose="020B0503020204020204" pitchFamily="34" charset="-122"/>
              </a:rPr>
              <a:t>cudaDeviceProp</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内建的结构体，里面包含了设备名，当前设备的</a:t>
            </a:r>
            <a:r>
              <a:rPr lang="en"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总量，每个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a:t>
            </a:r>
            <a:r>
              <a:rPr lang="en"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的总量，</a:t>
            </a:r>
            <a:r>
              <a:rPr lang="en" altLang="zh-CN" sz="2000" dirty="0">
                <a:latin typeface="Microsoft YaHei" panose="020B0503020204020204" pitchFamily="34" charset="-122"/>
                <a:ea typeface="Microsoft YaHei" panose="020B0503020204020204" pitchFamily="34" charset="-122"/>
              </a:rPr>
              <a:t>warp</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size</a:t>
            </a:r>
            <a:r>
              <a:rPr lang="zh-CN" altLang="en-US" sz="2000" dirty="0">
                <a:latin typeface="Microsoft YaHei" panose="020B0503020204020204" pitchFamily="34" charset="-122"/>
                <a:ea typeface="Microsoft YaHei" panose="020B0503020204020204" pitchFamily="34" charset="-122"/>
              </a:rPr>
              <a:t>等大量的内建变量，方便了使用者对设备的查询，便于并行优化编程，同时</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里面已经有现成的例子，在给定一个机器时，我们可以直接调用该例子获取设备信息。</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913129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62B84CA-0C74-694F-9E77-68B8B2984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12" y="1118058"/>
            <a:ext cx="10951728" cy="5590082"/>
          </a:xfrm>
          <a:prstGeom prst="rect">
            <a:avLst/>
          </a:prstGeom>
        </p:spPr>
      </p:pic>
    </p:spTree>
    <p:extLst>
      <p:ext uri="{BB962C8B-B14F-4D97-AF65-F5344CB8AC3E}">
        <p14:creationId xmlns:p14="http://schemas.microsoft.com/office/powerpoint/2010/main" val="2891243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1BFEC2C-A3A3-8944-9481-DF8E9B27DDBA}"/>
              </a:ext>
            </a:extLst>
          </p:cNvPr>
          <p:cNvSpPr txBox="1"/>
          <p:nvPr/>
        </p:nvSpPr>
        <p:spPr>
          <a:xfrm>
            <a:off x="627086" y="1204444"/>
            <a:ext cx="10539352" cy="5490157"/>
          </a:xfrm>
          <a:prstGeom prst="rect">
            <a:avLst/>
          </a:prstGeom>
          <a:noFill/>
        </p:spPr>
        <p:txBody>
          <a:bodyPr wrap="square" rtlCol="0" anchor="ctr">
            <a:spAutoFit/>
          </a:bodyPr>
          <a:lstStyle/>
          <a:p>
            <a:pPr>
              <a:lnSpc>
                <a:spcPct val="150000"/>
              </a:lnSpc>
            </a:pP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例</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实现两个</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维向量的加法。</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问题描述：两个</a:t>
            </a:r>
            <a:r>
              <a:rPr lang="en"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维向量𝑎，𝑏，相加结果赋给一个</a:t>
            </a:r>
            <a:r>
              <a:rPr lang="en"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维向量𝑐，即</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𝑐 </a:t>
            </a:r>
            <a:r>
              <a:rPr lang="en-US" altLang="zh-CN" sz="2400" dirty="0">
                <a:latin typeface="Microsoft YaHei" panose="020B0503020204020204" pitchFamily="34" charset="-122"/>
                <a:ea typeface="Microsoft YaHei" panose="020B0503020204020204" pitchFamily="34" charset="-122"/>
              </a:rPr>
              <a:t>= 𝑎 +𝑏</a:t>
            </a:r>
          </a:p>
          <a:p>
            <a:pPr>
              <a:lnSpc>
                <a:spcPct val="150000"/>
              </a:lnSpc>
            </a:pPr>
            <a:r>
              <a:rPr lang="zh-CN" altLang="en-US" sz="2000" dirty="0">
                <a:latin typeface="Microsoft YaHei" panose="020B0503020204020204" pitchFamily="34" charset="-122"/>
                <a:ea typeface="Microsoft YaHei" panose="020B0503020204020204" pitchFamily="34" charset="-122"/>
              </a:rPr>
              <a:t>向量</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𝑎 </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𝑎</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 altLang="zh-CN" sz="2400" dirty="0">
                <a:latin typeface="Microsoft YaHei" panose="020B0503020204020204" pitchFamily="34" charset="-122"/>
                <a:ea typeface="Microsoft YaHei" panose="020B0503020204020204" pitchFamily="34" charset="-122"/>
              </a:rPr>
              <a:t>𝑏 = (𝑏</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 . , 𝑏</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 altLang="zh-CN" sz="2400" dirty="0">
                <a:latin typeface="Microsoft YaHei" panose="020B0503020204020204" pitchFamily="34" charset="-122"/>
                <a:ea typeface="Microsoft YaHei" panose="020B0503020204020204" pitchFamily="34" charset="-122"/>
              </a:rPr>
              <a:t>𝑐 = (𝑎</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 . , 𝑎</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21838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BD1EF6B-E011-4F45-9029-45D4E43CD035}"/>
              </a:ext>
            </a:extLst>
          </p:cNvPr>
          <p:cNvSpPr txBox="1"/>
          <p:nvPr/>
        </p:nvSpPr>
        <p:spPr>
          <a:xfrm>
            <a:off x="1068371" y="1065375"/>
            <a:ext cx="10055257" cy="6186502"/>
          </a:xfrm>
          <a:prstGeom prst="rect">
            <a:avLst/>
          </a:prstGeom>
          <a:noFill/>
        </p:spPr>
        <p:txBody>
          <a:bodyPr wrap="square" rtlCol="0" anchor="ctr">
            <a:spAutoFit/>
          </a:bodyPr>
          <a:lstStyle/>
          <a:p>
            <a:pPr>
              <a:lnSpc>
                <a:spcPct val="120000"/>
              </a:lnSpc>
            </a:pPr>
            <a:r>
              <a:rPr lang="en" altLang="zh-CN" sz="2400" b="1" dirty="0">
                <a:latin typeface="Microsoft YaHei" panose="020B0503020204020204" pitchFamily="34" charset="-122"/>
                <a:ea typeface="Microsoft YaHei" panose="020B0503020204020204" pitchFamily="34" charset="-122"/>
              </a:rPr>
              <a:t>C++</a:t>
            </a:r>
            <a:r>
              <a:rPr lang="zh-CN" altLang="en-US" sz="2400" b="1" dirty="0">
                <a:latin typeface="Microsoft YaHei" panose="020B0503020204020204" pitchFamily="34" charset="-122"/>
                <a:ea typeface="Microsoft YaHei" panose="020B0503020204020204" pitchFamily="34" charset="-122"/>
              </a:rPr>
              <a:t>代码</a:t>
            </a:r>
            <a:endParaRPr lang="en-US" altLang="zh-CN" sz="2400" b="1" dirty="0">
              <a:latin typeface="Microsoft YaHei" panose="020B0503020204020204" pitchFamily="34" charset="-122"/>
              <a:ea typeface="Microsoft YaHei" panose="020B0503020204020204" pitchFamily="34" charset="-122"/>
            </a:endParaRPr>
          </a:p>
          <a:p>
            <a:pPr>
              <a:lnSpc>
                <a:spcPct val="120000"/>
              </a:lnSpc>
            </a:pPr>
            <a:endParaRPr lang="en-US" altLang="zh-CN" sz="2000" b="1" dirty="0">
              <a:latin typeface="Microsoft YaHei" panose="020B0503020204020204" pitchFamily="34" charset="-122"/>
              <a:ea typeface="Microsoft YaHei" panose="020B0503020204020204" pitchFamily="34" charset="-122"/>
            </a:endParaRPr>
          </a:p>
          <a:p>
            <a:pPr>
              <a:lnSpc>
                <a:spcPct val="120000"/>
              </a:lnSpc>
            </a:pPr>
            <a:r>
              <a:rPr lang="en" altLang="zh-CN" sz="2000" dirty="0">
                <a:latin typeface="Microsoft YaHei" panose="020B0503020204020204" pitchFamily="34" charset="-122"/>
                <a:ea typeface="Microsoft YaHei" panose="020B0503020204020204" pitchFamily="34" charset="-122"/>
              </a:rPr>
              <a:t># include . iostream .</a:t>
            </a:r>
          </a:p>
          <a:p>
            <a:r>
              <a:rPr lang="en" altLang="zh-CN" sz="2000" dirty="0">
                <a:latin typeface="Microsoft YaHei" panose="020B0503020204020204" pitchFamily="34" charset="-122"/>
                <a:ea typeface="Microsoft YaHei" panose="020B0503020204020204" pitchFamily="34" charset="-122"/>
              </a:rPr>
              <a:t>void add ( int *a, int *b, int *c)</a:t>
            </a:r>
            <a:r>
              <a:rPr lang="en-US" altLang="zh-CN"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tid</a:t>
            </a:r>
            <a:r>
              <a:rPr lang="en-US" altLang="zh-CN" sz="2000" dirty="0">
                <a:latin typeface="Microsoft YaHei" panose="020B0503020204020204" pitchFamily="34" charset="-122"/>
                <a:ea typeface="Microsoft YaHei" panose="020B0503020204020204" pitchFamily="34" charset="-122"/>
              </a:rPr>
              <a:t>_</a:t>
            </a:r>
            <a:r>
              <a:rPr lang="en" altLang="zh-CN" sz="2000" dirty="0">
                <a:latin typeface="Microsoft YaHei" panose="020B0503020204020204" pitchFamily="34" charset="-122"/>
                <a:ea typeface="Microsoft YaHei" panose="020B0503020204020204" pitchFamily="34" charset="-122"/>
              </a:rPr>
              <a:t>x =0;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.10;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c[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 = a[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 + b[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int main (){</a:t>
            </a:r>
          </a:p>
          <a:p>
            <a:r>
              <a:rPr lang="en" altLang="zh-CN" sz="2000" dirty="0">
                <a:latin typeface="Microsoft YaHei" panose="020B0503020204020204" pitchFamily="34" charset="-122"/>
                <a:ea typeface="Microsoft YaHei" panose="020B0503020204020204" pitchFamily="34" charset="-122"/>
              </a:rPr>
              <a:t>	int a[10] ,b[10] ,c [10];</a:t>
            </a: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 0;i .10;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a[</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b[</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]=2*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	add (</a:t>
            </a:r>
            <a:r>
              <a:rPr lang="en" altLang="zh-CN" sz="2000" dirty="0" err="1">
                <a:latin typeface="Microsoft YaHei" panose="020B0503020204020204" pitchFamily="34" charset="-122"/>
                <a:ea typeface="Microsoft YaHei" panose="020B0503020204020204" pitchFamily="34" charset="-122"/>
              </a:rPr>
              <a:t>a,b,c</a:t>
            </a:r>
            <a:r>
              <a:rPr lang="en"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=0;i .10;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std </a:t>
            </a:r>
            <a:r>
              <a:rPr lang="en-US"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cout</a:t>
            </a:r>
            <a:r>
              <a:rPr lang="en" altLang="zh-CN" sz="2000" dirty="0">
                <a:latin typeface="Microsoft YaHei" panose="020B0503020204020204" pitchFamily="34" charset="-122"/>
                <a:ea typeface="Microsoft YaHei" panose="020B0503020204020204" pitchFamily="34" charset="-122"/>
              </a:rPr>
              <a:t> &lt;&lt; c[</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&lt;&lt; ” ”;</a:t>
            </a:r>
          </a:p>
          <a:p>
            <a:r>
              <a:rPr lang="en" altLang="zh-CN" sz="2000" dirty="0">
                <a:latin typeface="Microsoft YaHei" panose="020B0503020204020204" pitchFamily="34" charset="-122"/>
                <a:ea typeface="Microsoft YaHei" panose="020B0503020204020204" pitchFamily="34" charset="-122"/>
              </a:rPr>
              <a:t>	std :: </a:t>
            </a:r>
            <a:r>
              <a:rPr lang="en" altLang="zh-CN" sz="2000" dirty="0" err="1">
                <a:latin typeface="Microsoft YaHei" panose="020B0503020204020204" pitchFamily="34" charset="-122"/>
                <a:ea typeface="Microsoft YaHei" panose="020B0503020204020204" pitchFamily="34" charset="-122"/>
              </a:rPr>
              <a:t>cout</a:t>
            </a:r>
            <a:r>
              <a:rPr lang="en" altLang="zh-CN" sz="2000" dirty="0">
                <a:latin typeface="Microsoft YaHei" panose="020B0503020204020204" pitchFamily="34" charset="-122"/>
                <a:ea typeface="Microsoft YaHei" panose="020B0503020204020204" pitchFamily="34" charset="-122"/>
              </a:rPr>
              <a:t> :: std :: </a:t>
            </a:r>
            <a:r>
              <a:rPr lang="en" altLang="zh-CN" sz="2000" dirty="0" err="1">
                <a:latin typeface="Microsoft YaHei" panose="020B0503020204020204" pitchFamily="34" charset="-122"/>
                <a:ea typeface="Microsoft YaHei" panose="020B0503020204020204" pitchFamily="34" charset="-122"/>
              </a:rPr>
              <a:t>endl</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return 0;</a:t>
            </a:r>
          </a:p>
          <a:p>
            <a:r>
              <a:rPr lang="en" altLang="zh-CN" sz="2000" dirty="0">
                <a:latin typeface="Microsoft YaHei" panose="020B0503020204020204" pitchFamily="34" charset="-122"/>
                <a:ea typeface="Microsoft YaHei" panose="020B0503020204020204" pitchFamily="34" charset="-122"/>
              </a:rPr>
              <a:t>}</a:t>
            </a:r>
          </a:p>
          <a:p>
            <a:endParaRPr lang="en" altLang="zh-CN" dirty="0"/>
          </a:p>
          <a:p>
            <a:pPr>
              <a:lnSpc>
                <a:spcPct val="120000"/>
              </a:lnSpc>
            </a:pPr>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8586142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99FFDCA-46A9-5A41-8396-733377FDC2CE}"/>
              </a:ext>
            </a:extLst>
          </p:cNvPr>
          <p:cNvSpPr txBox="1"/>
          <p:nvPr/>
        </p:nvSpPr>
        <p:spPr>
          <a:xfrm>
            <a:off x="746527" y="1076501"/>
            <a:ext cx="10548337" cy="5841792"/>
          </a:xfrm>
          <a:prstGeom prst="rect">
            <a:avLst/>
          </a:prstGeom>
          <a:noFill/>
        </p:spPr>
        <p:txBody>
          <a:bodyPr wrap="square" rtlCol="0" anchor="ctr">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向量求和的并行性分析</a:t>
            </a:r>
          </a:p>
          <a:p>
            <a:pPr>
              <a:lnSpc>
                <a:spcPct val="150000"/>
              </a:lnSpc>
            </a:pPr>
            <a:r>
              <a:rPr lang="zh-CN" altLang="en-US" sz="2000" dirty="0">
                <a:latin typeface="Microsoft YaHei" panose="020B0503020204020204" pitchFamily="34" charset="-122"/>
                <a:ea typeface="Microsoft YaHei" panose="020B0503020204020204" pitchFamily="34" charset="-122"/>
              </a:rPr>
              <a:t>程序是否具有并行性：</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任务是否能够划分成多份</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任务相互之间的依赖关系不具有时间上的先后性</a:t>
            </a:r>
          </a:p>
          <a:p>
            <a:pPr>
              <a:lnSpc>
                <a:spcPct val="150000"/>
              </a:lnSpc>
            </a:pPr>
            <a:r>
              <a:rPr lang="zh-CN" altLang="en-US" sz="2000" dirty="0">
                <a:latin typeface="Microsoft YaHei" panose="020B0503020204020204" pitchFamily="34" charset="-122"/>
                <a:ea typeface="Microsoft YaHei" panose="020B0503020204020204" pitchFamily="34" charset="-122"/>
              </a:rPr>
              <a:t>并行处理</a:t>
            </a:r>
            <a:r>
              <a:rPr lang="en-US" altLang="zh-CN" sz="2000" dirty="0">
                <a:latin typeface="Microsoft YaHei" panose="020B0503020204020204" pitchFamily="34" charset="-122"/>
                <a:ea typeface="Microsoft YaHei" panose="020B0503020204020204" pitchFamily="34" charset="-122"/>
              </a:rPr>
              <a:t>:</a:t>
            </a:r>
            <a:endParaRPr lang="zh-CN" altLang="en-US"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0 −→ 𝑎0+𝑏0 −→ 𝑐0</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1 −→ 𝑎1+𝑏1 −→ 𝑐1</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2 −→ 𝑎2+𝑏2 −→ 𝑐2</a:t>
            </a:r>
          </a:p>
          <a:p>
            <a:pPr>
              <a:lnSpc>
                <a:spcPct val="150000"/>
              </a:lnSpc>
            </a:pP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 altLang="zh-CN" sz="2000" dirty="0">
                <a:latin typeface="Microsoft YaHei" panose="020B0503020204020204" pitchFamily="34" charset="-122"/>
                <a:ea typeface="Microsoft YaHei" panose="020B0503020204020204" pitchFamily="34" charset="-122"/>
              </a:rPr>
              <a:t>N-2 −→ 𝑎N−2+𝑏N−2 −→ 𝑐N−2</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 altLang="zh-CN" sz="2000" dirty="0">
                <a:latin typeface="Microsoft YaHei" panose="020B0503020204020204" pitchFamily="34" charset="-122"/>
                <a:ea typeface="Microsoft YaHei" panose="020B0503020204020204" pitchFamily="34" charset="-122"/>
              </a:rPr>
              <a:t>N-1 −→ 𝑎N−1+𝑏N−1 −→ 𝑐N−1</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598833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7C1EFB-8263-7F4A-A16B-1E16FE2AA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86" y="1468129"/>
            <a:ext cx="10840566" cy="5240011"/>
          </a:xfrm>
          <a:prstGeom prst="rect">
            <a:avLst/>
          </a:prstGeom>
        </p:spPr>
      </p:pic>
      <p:sp>
        <p:nvSpPr>
          <p:cNvPr id="4" name="文本框 3">
            <a:extLst>
              <a:ext uri="{FF2B5EF4-FFF2-40B4-BE49-F238E27FC236}">
                <a16:creationId xmlns:a16="http://schemas.microsoft.com/office/drawing/2014/main" id="{043B4573-4352-A443-B7BE-A3DE065BE4DD}"/>
              </a:ext>
            </a:extLst>
          </p:cNvPr>
          <p:cNvSpPr txBox="1"/>
          <p:nvPr/>
        </p:nvSpPr>
        <p:spPr>
          <a:xfrm>
            <a:off x="627086" y="993792"/>
            <a:ext cx="23309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并行程序</a:t>
            </a:r>
          </a:p>
        </p:txBody>
      </p:sp>
    </p:spTree>
    <p:extLst>
      <p:ext uri="{BB962C8B-B14F-4D97-AF65-F5344CB8AC3E}">
        <p14:creationId xmlns:p14="http://schemas.microsoft.com/office/powerpoint/2010/main" val="1803481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F3EC17B-DDC2-BC4E-9F23-A966BD878D4F}"/>
              </a:ext>
            </a:extLst>
          </p:cNvPr>
          <p:cNvSpPr txBox="1"/>
          <p:nvPr/>
        </p:nvSpPr>
        <p:spPr>
          <a:xfrm>
            <a:off x="627086" y="1146565"/>
            <a:ext cx="4520789" cy="837345"/>
          </a:xfrm>
          <a:prstGeom prst="rect">
            <a:avLst/>
          </a:prstGeom>
          <a:noFill/>
        </p:spPr>
        <p:txBody>
          <a:bodyPr wrap="none" rtlCol="0" anchor="ctr">
            <a:spAutoFit/>
          </a:bodyPr>
          <a:lstStyle/>
          <a:p>
            <a:pPr>
              <a:lnSpc>
                <a:spcPct val="120000"/>
              </a:lnSpc>
            </a:pP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例</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实现两个</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的矩阵加法。</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720033AA-AC0D-424D-B527-EBFDB8D6C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91" y="1940026"/>
            <a:ext cx="10825617" cy="3928988"/>
          </a:xfrm>
          <a:prstGeom prst="rect">
            <a:avLst/>
          </a:prstGeom>
        </p:spPr>
      </p:pic>
    </p:spTree>
    <p:extLst>
      <p:ext uri="{BB962C8B-B14F-4D97-AF65-F5344CB8AC3E}">
        <p14:creationId xmlns:p14="http://schemas.microsoft.com/office/powerpoint/2010/main" val="9259057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CB6B37A-37EF-CB40-8191-FA2CD71D2165}"/>
              </a:ext>
            </a:extLst>
          </p:cNvPr>
          <p:cNvSpPr txBox="1"/>
          <p:nvPr/>
        </p:nvSpPr>
        <p:spPr>
          <a:xfrm>
            <a:off x="623500" y="1320035"/>
            <a:ext cx="10831876" cy="4746877"/>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1.3</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架构特点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的架构特点：</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更多的晶体管用于数据处理，而非数据缓存和流控制。</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）基于市场的迫切需求，</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已发展成为一种</a:t>
            </a:r>
            <a:r>
              <a:rPr lang="zh-CN" altLang="en-US" sz="2000" dirty="0">
                <a:solidFill>
                  <a:srgbClr val="C00000"/>
                </a:solidFill>
                <a:latin typeface="Microsoft YaHei" panose="020B0503020204020204" pitchFamily="34" charset="-122"/>
                <a:ea typeface="Microsoft YaHei" panose="020B0503020204020204" pitchFamily="34" charset="-122"/>
              </a:rPr>
              <a:t>高度并行化、多线程、多核的处理器</a:t>
            </a:r>
          </a:p>
          <a:p>
            <a:pPr>
              <a:lnSpc>
                <a:spcPct val="150000"/>
              </a:lnSpc>
            </a:pPr>
            <a:r>
              <a:rPr lang="zh-CN" altLang="en-US" sz="2000" dirty="0">
                <a:solidFill>
                  <a:srgbClr val="C00000"/>
                </a:solidFill>
                <a:latin typeface="Microsoft YaHei" panose="020B0503020204020204" pitchFamily="34" charset="-122"/>
                <a:ea typeface="Microsoft YaHei" panose="020B0503020204020204" pitchFamily="34" charset="-122"/>
              </a:rPr>
              <a:t>具有极高的计算密度，并行性较高。</a:t>
            </a:r>
            <a:endParaRPr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的设计理念与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不同，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具有庞大的核心数。以</a:t>
            </a:r>
            <a:r>
              <a:rPr lang="en-US" altLang="zh-CN" sz="2000" dirty="0">
                <a:latin typeface="Microsoft YaHei" panose="020B0503020204020204" pitchFamily="34" charset="-122"/>
                <a:ea typeface="Microsoft YaHei" panose="020B0503020204020204" pitchFamily="34" charset="-122"/>
              </a:rPr>
              <a:t>TITANX</a:t>
            </a:r>
            <a:r>
              <a:rPr lang="zh-CN" altLang="zh-CN" sz="2000" dirty="0">
                <a:latin typeface="Microsoft YaHei" panose="020B0503020204020204" pitchFamily="34" charset="-122"/>
                <a:ea typeface="Microsoft YaHei" panose="020B0503020204020204" pitchFamily="34" charset="-122"/>
              </a:rPr>
              <a:t>为例，流处理器（等同于</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的核心）达到</a:t>
            </a:r>
            <a:r>
              <a:rPr lang="en-US" altLang="zh-CN" sz="2000" dirty="0">
                <a:latin typeface="Microsoft YaHei" panose="020B0503020204020204" pitchFamily="34" charset="-122"/>
                <a:ea typeface="Microsoft YaHei" panose="020B0503020204020204" pitchFamily="34" charset="-122"/>
              </a:rPr>
              <a:t>3072</a:t>
            </a:r>
            <a:r>
              <a:rPr lang="zh-CN" altLang="zh-CN" sz="2000" dirty="0">
                <a:latin typeface="Microsoft YaHei" panose="020B0503020204020204" pitchFamily="34" charset="-122"/>
                <a:ea typeface="Microsoft YaHei" panose="020B0503020204020204" pitchFamily="34" charset="-122"/>
              </a:rPr>
              <a:t>个之多。这意味着相比于</a:t>
            </a:r>
            <a:r>
              <a:rPr lang="en-US" altLang="zh-CN" sz="2000" dirty="0">
                <a:latin typeface="Microsoft YaHei" panose="020B0503020204020204" pitchFamily="34" charset="-122"/>
                <a:ea typeface="Microsoft YaHei" panose="020B0503020204020204" pitchFamily="34" charset="-122"/>
              </a:rPr>
              <a:t>8</a:t>
            </a:r>
            <a:r>
              <a:rPr lang="zh-CN" altLang="zh-CN" sz="2000" dirty="0">
                <a:latin typeface="Microsoft YaHei" panose="020B0503020204020204" pitchFamily="34" charset="-122"/>
                <a:ea typeface="Microsoft YaHei" panose="020B0503020204020204" pitchFamily="34" charset="-122"/>
              </a:rPr>
              <a:t>核的</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处理器，</a:t>
            </a:r>
            <a:r>
              <a:rPr lang="en-US" altLang="zh-CN" sz="2000" dirty="0">
                <a:latin typeface="Microsoft YaHei" panose="020B0503020204020204" pitchFamily="34" charset="-122"/>
                <a:ea typeface="Microsoft YaHei" panose="020B0503020204020204" pitchFamily="34" charset="-122"/>
              </a:rPr>
              <a:t>TITANX</a:t>
            </a:r>
            <a:r>
              <a:rPr lang="zh-CN" altLang="zh-CN" sz="2000" dirty="0">
                <a:latin typeface="Microsoft YaHei" panose="020B0503020204020204" pitchFamily="34" charset="-122"/>
                <a:ea typeface="Microsoft YaHei" panose="020B0503020204020204" pitchFamily="34" charset="-122"/>
              </a:rPr>
              <a:t>可以同时并行处理</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384</a:t>
            </a:r>
            <a:r>
              <a:rPr lang="zh-CN" altLang="zh-CN" sz="2000" dirty="0">
                <a:latin typeface="Microsoft YaHei" panose="020B0503020204020204" pitchFamily="34" charset="-122"/>
                <a:ea typeface="Microsoft YaHei" panose="020B0503020204020204" pitchFamily="34" charset="-122"/>
              </a:rPr>
              <a:t>倍的任务。但是</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的单个核心不如</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的核心强大。</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45225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A5EC4C1-D44E-A64F-9B99-30B6EE3C746D}"/>
              </a:ext>
            </a:extLst>
          </p:cNvPr>
          <p:cNvSpPr txBox="1"/>
          <p:nvPr/>
        </p:nvSpPr>
        <p:spPr>
          <a:xfrm>
            <a:off x="378394" y="1123315"/>
            <a:ext cx="11435212" cy="6487353"/>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4.1</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作业（每个同学独立完成程序和实验报告）</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：编写一个矩阵乘法的</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并行程序，并且与对应规模的串行程序进行运行时间的比对（</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n=10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500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1500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矩阵</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矩阵</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B</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B</a:t>
            </a: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、完成程序的开发并验证其正确性，完成一个实验报告（程序源代码、变量和语句的详细说明；</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、在实验报告中通过图表说明</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串行和</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并行在各种规模的运行时间；</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、在实验报告中通过图表说明</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并行不同的数据分配在各种规模的运行时间）。</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4935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a:cxnSpLocks/>
          </p:cNvCxnSpPr>
          <p:nvPr/>
        </p:nvCxnSpPr>
        <p:spPr>
          <a:xfrm>
            <a:off x="627086" y="954250"/>
            <a:ext cx="10528594" cy="13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39AB940-B251-A447-9648-B3AD2121AE47}"/>
              </a:ext>
            </a:extLst>
          </p:cNvPr>
          <p:cNvSpPr txBox="1"/>
          <p:nvPr/>
        </p:nvSpPr>
        <p:spPr>
          <a:xfrm>
            <a:off x="627086" y="1319512"/>
            <a:ext cx="10603898" cy="4218975"/>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4.2</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项目（按照小组完成）</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：用</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设计一个</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KNN</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分类算法（</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近邻算法）</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程序。</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说明：在特征空间中查找</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个最相似或者距离最近的样本，然后根据</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个最相似的样本对未知样本进行分类</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。通过训练集和测试集给出算法的正确率。</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：用</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设计一个将</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RGB</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图像转换生成灰度图像的程序，要求通过实例测试串行程序和</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并行程序的执行效率。</a:t>
            </a:r>
          </a:p>
        </p:txBody>
      </p:sp>
      <p:sp>
        <p:nvSpPr>
          <p:cNvPr id="6" name="矩形 5">
            <a:extLst>
              <a:ext uri="{FF2B5EF4-FFF2-40B4-BE49-F238E27FC236}">
                <a16:creationId xmlns:a16="http://schemas.microsoft.com/office/drawing/2014/main" id="{FAAD23D2-45A7-374E-B33E-B2733715A42A}"/>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Tree>
    <p:extLst>
      <p:ext uri="{BB962C8B-B14F-4D97-AF65-F5344CB8AC3E}">
        <p14:creationId xmlns:p14="http://schemas.microsoft.com/office/powerpoint/2010/main" val="8691694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5A10EF6-FFF2-AD49-93F0-105D4E31A607}"/>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2" name="Rectangle 2">
            <a:extLst>
              <a:ext uri="{FF2B5EF4-FFF2-40B4-BE49-F238E27FC236}">
                <a16:creationId xmlns:a16="http://schemas.microsoft.com/office/drawing/2014/main" id="{FBEDBBA0-8275-E24A-9291-07554C5BBF2C}"/>
              </a:ext>
            </a:extLst>
          </p:cNvPr>
          <p:cNvSpPr>
            <a:spLocks noChangeArrowheads="1"/>
          </p:cNvSpPr>
          <p:nvPr/>
        </p:nvSpPr>
        <p:spPr bwMode="auto">
          <a:xfrm>
            <a:off x="904672" y="1375320"/>
            <a:ext cx="118709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效果如图</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27D51863-1265-D444-B9F4-B9D4704ACFA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12068" y="2122510"/>
            <a:ext cx="7791855" cy="407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281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5A10EF6-FFF2-AD49-93F0-105D4E31A607}"/>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6" name="文本框 5">
            <a:extLst>
              <a:ext uri="{FF2B5EF4-FFF2-40B4-BE49-F238E27FC236}">
                <a16:creationId xmlns:a16="http://schemas.microsoft.com/office/drawing/2014/main" id="{8CBA1689-8F27-9243-876C-C660779310E3}"/>
              </a:ext>
            </a:extLst>
          </p:cNvPr>
          <p:cNvSpPr txBox="1"/>
          <p:nvPr/>
        </p:nvSpPr>
        <p:spPr>
          <a:xfrm>
            <a:off x="808616" y="1180429"/>
            <a:ext cx="10574767" cy="5970289"/>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4.3</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成绩和要求</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要求：</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、要求每个学生必须独立完成作业要求的内容（及格）</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、要求每个团队至少正确完成一个项目（良好）</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、正确完成</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个项目（优秀）</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成绩组成：</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zh-CN" altLang="en-US" dirty="0"/>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工作态度</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作品质量</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和掌握程度：</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实训报告质量</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沟通</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汇报</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能力</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独立分析与解决问题能力</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团队与合作</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20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913526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194175" cy="52322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附录一：</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en" altLang="zh-CN" sz="2800" b="1" dirty="0">
                <a:solidFill>
                  <a:srgbClr val="0070C0"/>
                </a:solidFill>
                <a:latin typeface="微软雅黑" panose="020B0503020204020204" pitchFamily="34" charset="-122"/>
                <a:ea typeface="微软雅黑" panose="020B0503020204020204" pitchFamily="34" charset="-122"/>
              </a:rPr>
              <a:t>SDK</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880710B-2223-394C-B186-13DF20F1A772}"/>
              </a:ext>
            </a:extLst>
          </p:cNvPr>
          <p:cNvSpPr txBox="1"/>
          <p:nvPr/>
        </p:nvSpPr>
        <p:spPr>
          <a:xfrm>
            <a:off x="627086" y="1183376"/>
            <a:ext cx="10722232" cy="5472460"/>
          </a:xfrm>
          <a:prstGeom prst="rect">
            <a:avLst/>
          </a:prstGeom>
          <a:noFill/>
        </p:spPr>
        <p:txBody>
          <a:bodyPr wrap="squar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自带的</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中已经有很多现成的程序，可以给初学者以及想进一步学习的研究人员们更好的启示：</a:t>
            </a:r>
          </a:p>
          <a:p>
            <a:pPr>
              <a:lnSpc>
                <a:spcPct val="150000"/>
              </a:lnSpc>
            </a:pPr>
            <a:r>
              <a:rPr lang="en-US" altLang="zh-CN" sz="2000" dirty="0">
                <a:latin typeface="Microsoft YaHei" panose="020B0503020204020204" pitchFamily="34" charset="-122"/>
                <a:ea typeface="Microsoft YaHei" panose="020B0503020204020204" pitchFamily="34" charset="-122"/>
              </a:rPr>
              <a:t>	1</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Simple </a:t>
            </a:r>
            <a:r>
              <a:rPr lang="zh-CN" altLang="en-US" sz="2000" dirty="0">
                <a:latin typeface="Microsoft YaHei" panose="020B0503020204020204" pitchFamily="34" charset="-122"/>
                <a:ea typeface="Microsoft YaHei" panose="020B0503020204020204" pitchFamily="34" charset="-122"/>
              </a:rPr>
              <a:t>基本的</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函数调用均有，包含多</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P2P</a:t>
            </a:r>
            <a:r>
              <a:rPr lang="zh-CN" altLang="en-US" sz="2000" dirty="0">
                <a:latin typeface="Microsoft YaHei" panose="020B0503020204020204" pitchFamily="34" charset="-122"/>
                <a:ea typeface="Microsoft YaHei" panose="020B0503020204020204" pitchFamily="34" charset="-122"/>
              </a:rPr>
              <a:t>的使用等。</a:t>
            </a:r>
          </a:p>
          <a:p>
            <a:pPr>
              <a:lnSpc>
                <a:spcPct val="150000"/>
              </a:lnSpc>
            </a:pPr>
            <a:r>
              <a:rPr lang="en-US" altLang="zh-CN" sz="2000" dirty="0">
                <a:latin typeface="Microsoft YaHei" panose="020B0503020204020204" pitchFamily="34" charset="-122"/>
                <a:ea typeface="Microsoft YaHei" panose="020B0503020204020204" pitchFamily="34" charset="-122"/>
              </a:rPr>
              <a:t>	2</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Utilities </a:t>
            </a:r>
            <a:r>
              <a:rPr lang="zh-CN" altLang="en-US" sz="2000" dirty="0">
                <a:latin typeface="Microsoft YaHei" panose="020B0503020204020204" pitchFamily="34" charset="-122"/>
                <a:ea typeface="Microsoft YaHei" panose="020B0503020204020204" pitchFamily="34" charset="-122"/>
              </a:rPr>
              <a:t>设备的基本信息查询都在这里面。</a:t>
            </a:r>
          </a:p>
          <a:p>
            <a:pPr>
              <a:lnSpc>
                <a:spcPct val="150000"/>
              </a:lnSpc>
            </a:pPr>
            <a:r>
              <a:rPr lang="en-US" altLang="zh-CN" sz="2000" dirty="0">
                <a:latin typeface="Microsoft YaHei" panose="020B0503020204020204" pitchFamily="34" charset="-122"/>
                <a:ea typeface="Microsoft YaHei" panose="020B0503020204020204" pitchFamily="34" charset="-122"/>
              </a:rPr>
              <a:t>	3</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Graphics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3 </a:t>
            </a:r>
            <a:r>
              <a:rPr lang="en" altLang="zh-CN" sz="2000" dirty="0">
                <a:latin typeface="Microsoft YaHei" panose="020B0503020204020204" pitchFamily="34" charset="-122"/>
                <a:ea typeface="Microsoft YaHei" panose="020B0503020204020204" pitchFamily="34" charset="-122"/>
              </a:rPr>
              <a:t>Imaging </a:t>
            </a:r>
            <a:r>
              <a:rPr lang="zh-CN" altLang="en-US" sz="2000" dirty="0">
                <a:latin typeface="Microsoft YaHei" panose="020B0503020204020204" pitchFamily="34" charset="-122"/>
                <a:ea typeface="Microsoft YaHei" panose="020B0503020204020204" pitchFamily="34" charset="-122"/>
              </a:rPr>
              <a:t>纹理相关的操作，图形图像等。</a:t>
            </a:r>
          </a:p>
          <a:p>
            <a:pPr>
              <a:lnSpc>
                <a:spcPct val="150000"/>
              </a:lnSpc>
            </a:pPr>
            <a:r>
              <a:rPr lang="en-US" altLang="zh-CN" sz="2000" dirty="0">
                <a:latin typeface="Microsoft YaHei" panose="020B0503020204020204" pitchFamily="34" charset="-122"/>
                <a:ea typeface="Microsoft YaHei" panose="020B0503020204020204" pitchFamily="34" charset="-122"/>
              </a:rPr>
              <a:t>	4</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Finance </a:t>
            </a:r>
            <a:r>
              <a:rPr lang="zh-CN" altLang="en-US" sz="2000" dirty="0">
                <a:latin typeface="Microsoft YaHei" panose="020B0503020204020204" pitchFamily="34" charset="-122"/>
                <a:ea typeface="Microsoft YaHei" panose="020B0503020204020204" pitchFamily="34" charset="-122"/>
              </a:rPr>
              <a:t>金融相关的案例。</a:t>
            </a:r>
          </a:p>
          <a:p>
            <a:pPr>
              <a:lnSpc>
                <a:spcPct val="150000"/>
              </a:lnSpc>
            </a:pPr>
            <a:r>
              <a:rPr lang="en-US" altLang="zh-CN" sz="2000" dirty="0">
                <a:latin typeface="Microsoft YaHei" panose="020B0503020204020204" pitchFamily="34" charset="-122"/>
                <a:ea typeface="Microsoft YaHei" panose="020B0503020204020204" pitchFamily="34" charset="-122"/>
              </a:rPr>
              <a:t>	5</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Simulations </a:t>
            </a:r>
            <a:r>
              <a:rPr lang="zh-CN" altLang="en-US" sz="2000" dirty="0">
                <a:latin typeface="Microsoft YaHei" panose="020B0503020204020204" pitchFamily="34" charset="-122"/>
                <a:ea typeface="Microsoft YaHei" panose="020B0503020204020204" pitchFamily="34" charset="-122"/>
              </a:rPr>
              <a:t>流体、颗粒等相关研究的模拟。</a:t>
            </a:r>
          </a:p>
          <a:p>
            <a:pPr>
              <a:lnSpc>
                <a:spcPct val="150000"/>
              </a:lnSpc>
            </a:pPr>
            <a:r>
              <a:rPr lang="en-US" altLang="zh-CN" sz="2000" dirty="0">
                <a:latin typeface="Microsoft YaHei" panose="020B0503020204020204" pitchFamily="34" charset="-122"/>
                <a:ea typeface="Microsoft YaHei" panose="020B0503020204020204" pitchFamily="34" charset="-122"/>
              </a:rPr>
              <a:t>	6</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Advanced </a:t>
            </a:r>
            <a:r>
              <a:rPr lang="zh-CN" altLang="en-US" sz="2000" dirty="0">
                <a:latin typeface="Microsoft YaHei" panose="020B0503020204020204" pitchFamily="34" charset="-122"/>
                <a:ea typeface="Microsoft YaHei" panose="020B0503020204020204" pitchFamily="34" charset="-122"/>
              </a:rPr>
              <a:t>数值线性代数、数值逼近、排序等等。</a:t>
            </a:r>
          </a:p>
          <a:p>
            <a:pPr>
              <a:lnSpc>
                <a:spcPct val="150000"/>
              </a:lnSpc>
            </a:pPr>
            <a:r>
              <a:rPr lang="en-US" altLang="zh-CN" sz="2000" dirty="0">
                <a:latin typeface="Microsoft YaHei" panose="020B0503020204020204" pitchFamily="34" charset="-122"/>
                <a:ea typeface="Microsoft YaHei" panose="020B0503020204020204" pitchFamily="34" charset="-122"/>
              </a:rPr>
              <a:t>	7</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CUDALibraries</a:t>
            </a:r>
            <a:r>
              <a:rPr lang="en" altLang="zh-CN" sz="2000" dirty="0">
                <a:latin typeface="Microsoft YaHei" panose="020B0503020204020204" pitchFamily="34" charset="-122"/>
                <a:ea typeface="Microsoft YaHei" panose="020B0503020204020204" pitchFamily="34" charset="-122"/>
              </a:rPr>
              <a:t> CUDA</a:t>
            </a:r>
            <a:r>
              <a:rPr lang="zh-CN" altLang="en-US" sz="2000" dirty="0">
                <a:latin typeface="Microsoft YaHei" panose="020B0503020204020204" pitchFamily="34" charset="-122"/>
                <a:ea typeface="Microsoft YaHei" panose="020B0503020204020204" pitchFamily="34" charset="-122"/>
              </a:rPr>
              <a:t>的一些库函数的应用。</a:t>
            </a:r>
          </a:p>
          <a:p>
            <a:pPr>
              <a:lnSpc>
                <a:spcPct val="150000"/>
              </a:lnSpc>
            </a:pPr>
            <a:r>
              <a:rPr lang="zh-CN" altLang="en-US" sz="2000" dirty="0">
                <a:latin typeface="Microsoft YaHei" panose="020B0503020204020204" pitchFamily="34" charset="-122"/>
                <a:ea typeface="Microsoft YaHei" panose="020B0503020204020204" pitchFamily="34" charset="-122"/>
              </a:rPr>
              <a:t>      同时，里面还涵盖了当前使用</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版本的一切说明文档，在</a:t>
            </a:r>
            <a:r>
              <a:rPr lang="en" altLang="zh-CN" sz="2000" dirty="0">
                <a:latin typeface="Microsoft YaHei" panose="020B0503020204020204" pitchFamily="34" charset="-122"/>
                <a:ea typeface="Microsoft YaHei" panose="020B0503020204020204" pitchFamily="34" charset="-122"/>
              </a:rPr>
              <a:t>doc</a:t>
            </a:r>
            <a:r>
              <a:rPr lang="zh-CN" altLang="en-US" sz="2000" dirty="0">
                <a:latin typeface="Microsoft YaHei" panose="020B0503020204020204" pitchFamily="34" charset="-122"/>
                <a:ea typeface="Microsoft YaHei" panose="020B0503020204020204" pitchFamily="34" charset="-122"/>
              </a:rPr>
              <a:t>文件夹下，这其中包括函数的</a:t>
            </a:r>
            <a:r>
              <a:rPr lang="en" altLang="zh-CN" sz="2000" dirty="0">
                <a:latin typeface="Microsoft YaHei" panose="020B0503020204020204" pitchFamily="34" charset="-122"/>
                <a:ea typeface="Microsoft YaHei" panose="020B0503020204020204" pitchFamily="34" charset="-122"/>
              </a:rPr>
              <a:t>reference</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编程，</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的每个案例的说明文档等。</a:t>
            </a: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230114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5300084" cy="954107"/>
          </a:xfrm>
          <a:prstGeom prst="rect">
            <a:avLst/>
          </a:prstGeom>
        </p:spPr>
        <p:txBody>
          <a:bodyPr wrap="square">
            <a:spAutoFit/>
          </a:bodyPr>
          <a:lstStyle/>
          <a:p>
            <a:r>
              <a:rPr lang="zh-CN" altLang="en"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二：</a:t>
            </a:r>
            <a:r>
              <a:rPr lang="en" altLang="zh-CN" sz="2800" b="1" dirty="0">
                <a:solidFill>
                  <a:srgbClr val="0070C0"/>
                </a:solidFill>
                <a:latin typeface="微软雅黑" panose="020B0503020204020204" pitchFamily="34" charset="-122"/>
                <a:ea typeface="微软雅黑" panose="020B0503020204020204" pitchFamily="34" charset="-122"/>
              </a:rPr>
              <a:t>CUDA Libraries</a:t>
            </a:r>
          </a:p>
          <a:p>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7B5E40C-FBA6-814C-9265-CA6B73D7437D}"/>
              </a:ext>
            </a:extLst>
          </p:cNvPr>
          <p:cNvSpPr txBox="1"/>
          <p:nvPr/>
        </p:nvSpPr>
        <p:spPr>
          <a:xfrm>
            <a:off x="627086" y="1286566"/>
            <a:ext cx="10431775" cy="5287794"/>
          </a:xfrm>
          <a:prstGeom prst="rect">
            <a:avLst/>
          </a:prstGeom>
          <a:noFill/>
        </p:spPr>
        <p:txBody>
          <a:bodyPr wrap="square" rtlCol="0" anchor="ctr">
            <a:spAutoFit/>
          </a:bodyPr>
          <a:lstStyle/>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CUBLAS(free)</a:t>
            </a:r>
            <a:r>
              <a:rPr lang="zh-CN" altLang="en-US" sz="2000" dirty="0">
                <a:latin typeface="Microsoft YaHei" panose="020B0503020204020204" pitchFamily="34" charset="-122"/>
                <a:ea typeface="Microsoft YaHei" panose="020B0503020204020204" pitchFamily="34" charset="-122"/>
              </a:rPr>
              <a:t>：数值线性代数库，数值线性代数相关的函数均有，一般的线性代数方程组的求根，稀疏矩阵求根等。</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CUFFT(free)</a:t>
            </a:r>
            <a:r>
              <a:rPr lang="zh-CN" altLang="en-US" sz="2000" dirty="0">
                <a:latin typeface="Microsoft YaHei" panose="020B0503020204020204" pitchFamily="34" charset="-122"/>
                <a:ea typeface="Microsoft YaHei" panose="020B0503020204020204" pitchFamily="34" charset="-122"/>
              </a:rPr>
              <a:t>：快速傅里叶变化的应用，通常用于图像、信号等处理方面。</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CUDDP</a:t>
            </a:r>
            <a:r>
              <a:rPr lang="zh-CN" altLang="en-US" sz="2000" dirty="0">
                <a:latin typeface="Microsoft YaHei" panose="020B0503020204020204" pitchFamily="34" charset="-122"/>
                <a:ea typeface="Microsoft YaHei" panose="020B0503020204020204" pitchFamily="34" charset="-122"/>
              </a:rPr>
              <a:t>：一些初等数据并行：归约、扫描、排序等。</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CURAND</a:t>
            </a:r>
            <a:r>
              <a:rPr lang="zh-CN" altLang="en-US" sz="2000" dirty="0">
                <a:latin typeface="Microsoft YaHei" panose="020B0503020204020204" pitchFamily="34" charset="-122"/>
                <a:ea typeface="Microsoft YaHei" panose="020B0503020204020204" pitchFamily="34" charset="-122"/>
              </a:rPr>
              <a:t>：产生高质量的随机数。</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CUSPARSE(free)</a:t>
            </a:r>
            <a:r>
              <a:rPr lang="zh-CN" altLang="en-US" sz="2000" dirty="0">
                <a:latin typeface="Microsoft YaHei" panose="020B0503020204020204" pitchFamily="34" charset="-122"/>
                <a:ea typeface="Microsoft YaHei" panose="020B0503020204020204" pitchFamily="34" charset="-122"/>
              </a:rPr>
              <a:t>：关于稀疏矩阵的一些子函数。</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276263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6778140" cy="523220"/>
          </a:xfrm>
          <a:prstGeom prst="rect">
            <a:avLst/>
          </a:prstGeom>
        </p:spPr>
        <p:txBody>
          <a:bodyPr wrap="square">
            <a:spAutoFit/>
          </a:bodyPr>
          <a:lstStyle/>
          <a:p>
            <a:r>
              <a:rPr lang="zh-CN" altLang="en"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三：</a:t>
            </a:r>
            <a:r>
              <a:rPr lang="en" altLang="zh-CN" sz="2800" b="1" dirty="0">
                <a:solidFill>
                  <a:srgbClr val="0070C0"/>
                </a:solidFill>
                <a:latin typeface="微软雅黑" panose="020B0503020204020204" pitchFamily="34" charset="-122"/>
                <a:ea typeface="微软雅黑" panose="020B0503020204020204" pitchFamily="34" charset="-122"/>
              </a:rPr>
              <a:t>CUDA</a:t>
            </a:r>
            <a:r>
              <a:rPr lang="zh-CN" altLang="en-US" sz="2800" b="1" dirty="0">
                <a:solidFill>
                  <a:srgbClr val="0070C0"/>
                </a:solidFill>
                <a:latin typeface="微软雅黑" panose="020B0503020204020204" pitchFamily="34" charset="-122"/>
                <a:ea typeface="微软雅黑" panose="020B0503020204020204" pitchFamily="34" charset="-122"/>
              </a:rPr>
              <a:t>相关的一些工具</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74E7E21-5E76-6543-9B0E-773A247805CE}"/>
              </a:ext>
            </a:extLst>
          </p:cNvPr>
          <p:cNvSpPr txBox="1"/>
          <p:nvPr/>
        </p:nvSpPr>
        <p:spPr>
          <a:xfrm>
            <a:off x="627086" y="1216183"/>
            <a:ext cx="10883635" cy="5287794"/>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 altLang="zh-CN" sz="2000" dirty="0" err="1">
                <a:solidFill>
                  <a:srgbClr val="C00000"/>
                </a:solidFill>
                <a:latin typeface="Microsoft YaHei" panose="020B0503020204020204" pitchFamily="34" charset="-122"/>
                <a:ea typeface="Microsoft YaHei" panose="020B0503020204020204" pitchFamily="34" charset="-122"/>
              </a:rPr>
              <a:t>nvcc</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编译器）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在</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进行编译，严格意义上讲不算是编译器，将代码分为</a:t>
            </a:r>
            <a:r>
              <a:rPr lang="en"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段和</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段分别交给相应的编译器进行编译。</a:t>
            </a:r>
          </a:p>
          <a:p>
            <a:pPr>
              <a:lnSpc>
                <a:spcPct val="1500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 altLang="zh-CN" sz="2000" dirty="0" err="1">
                <a:solidFill>
                  <a:srgbClr val="C00000"/>
                </a:solidFill>
                <a:latin typeface="Microsoft YaHei" panose="020B0503020204020204" pitchFamily="34" charset="-122"/>
                <a:ea typeface="Microsoft YaHei" panose="020B0503020204020204" pitchFamily="34" charset="-122"/>
              </a:rPr>
              <a:t>cuda-gdb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调试器）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调试工具，根植于</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下的</a:t>
            </a:r>
            <a:r>
              <a:rPr lang="en" altLang="zh-CN" sz="2000" dirty="0">
                <a:latin typeface="Microsoft YaHei" panose="020B0503020204020204" pitchFamily="34" charset="-122"/>
                <a:ea typeface="Microsoft YaHei" panose="020B0503020204020204" pitchFamily="34" charset="-122"/>
              </a:rPr>
              <a:t>GDB</a:t>
            </a:r>
            <a:r>
              <a:rPr lang="zh-CN" altLang="en-US" sz="2000" dirty="0">
                <a:latin typeface="Microsoft YaHei" panose="020B0503020204020204" pitchFamily="34" charset="-122"/>
                <a:ea typeface="Microsoft YaHei" panose="020B0503020204020204" pitchFamily="34" charset="-122"/>
              </a:rPr>
              <a:t>工具。</a:t>
            </a:r>
          </a:p>
          <a:p>
            <a:pPr>
              <a:lnSpc>
                <a:spcPct val="1500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proler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分析器）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可视化程序分析器，每块</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的运行时间，每个</a:t>
            </a:r>
            <a:r>
              <a:rPr lang="en" altLang="zh-CN" sz="2000" dirty="0">
                <a:latin typeface="Microsoft YaHei" panose="020B0503020204020204" pitchFamily="34" charset="-122"/>
                <a:ea typeface="Microsoft YaHei" panose="020B0503020204020204" pitchFamily="34" charset="-122"/>
              </a:rPr>
              <a:t>APP</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每个函数的执行细节等都可以列出</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下使用命令</a:t>
            </a:r>
            <a:r>
              <a:rPr lang="en" altLang="zh-CN" sz="2000" dirty="0" err="1">
                <a:solidFill>
                  <a:srgbClr val="C00000"/>
                </a:solidFill>
                <a:latin typeface="Microsoft YaHei" panose="020B0503020204020204" pitchFamily="34" charset="-122"/>
                <a:ea typeface="Microsoft YaHei" panose="020B0503020204020204" pitchFamily="34" charset="-122"/>
              </a:rPr>
              <a:t>nvprof</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Windows</a:t>
            </a:r>
            <a:r>
              <a:rPr lang="zh-CN" altLang="en-US" sz="2000" dirty="0">
                <a:latin typeface="Microsoft YaHei" panose="020B0503020204020204" pitchFamily="34" charset="-122"/>
                <a:ea typeface="Microsoft YaHei" panose="020B0503020204020204" pitchFamily="34" charset="-122"/>
              </a:rPr>
              <a:t>下为</a:t>
            </a:r>
            <a:r>
              <a:rPr lang="en" altLang="zh-CN" sz="2000" dirty="0">
                <a:solidFill>
                  <a:srgbClr val="C00000"/>
                </a:solidFill>
                <a:latin typeface="Microsoft YaHei" panose="020B0503020204020204" pitchFamily="34" charset="-122"/>
                <a:ea typeface="Microsoft YaHei" panose="020B0503020204020204" pitchFamily="34" charset="-122"/>
              </a:rPr>
              <a:t>NVIDIA Visual Profiler</a:t>
            </a:r>
          </a:p>
          <a:p>
            <a:pPr>
              <a:lnSpc>
                <a:spcPct val="1500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Allinea</a:t>
            </a:r>
            <a:r>
              <a:rPr lang="en" altLang="zh-CN" sz="2000" dirty="0">
                <a:latin typeface="Microsoft YaHei" panose="020B0503020204020204" pitchFamily="34" charset="-122"/>
                <a:ea typeface="Microsoft YaHei" panose="020B0503020204020204" pitchFamily="34" charset="-122"/>
              </a:rPr>
              <a:t> DDT debugger (</a:t>
            </a:r>
            <a:r>
              <a:rPr lang="zh-CN" altLang="en-US" sz="2000" dirty="0">
                <a:latin typeface="Microsoft YaHei" panose="020B0503020204020204" pitchFamily="34" charset="-122"/>
                <a:ea typeface="Microsoft YaHei" panose="020B0503020204020204" pitchFamily="34" charset="-122"/>
              </a:rPr>
              <a:t>付费</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zh-CN" altLang="en-US" sz="2000" dirty="0">
                <a:latin typeface="Microsoft YaHei" panose="020B0503020204020204" pitchFamily="34" charset="-122"/>
                <a:ea typeface="Microsoft YaHei" panose="020B0503020204020204" pitchFamily="34" charset="-122"/>
              </a:rPr>
              <a:t>      一种高性能软件的调试工具。</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76331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cs typeface="+mn-ea"/>
                <a:sym typeface="Arial" panose="020B0604020202020204" pitchFamily="34" charset="0"/>
              </a:rPr>
              <a:t>参考资料</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589DB00-E3D1-AD46-85BD-640657765FA6}"/>
              </a:ext>
            </a:extLst>
          </p:cNvPr>
          <p:cNvSpPr txBox="1"/>
          <p:nvPr/>
        </p:nvSpPr>
        <p:spPr>
          <a:xfrm>
            <a:off x="390639" y="1223652"/>
            <a:ext cx="11410721" cy="2748638"/>
          </a:xfrm>
          <a:prstGeom prst="rect">
            <a:avLst/>
          </a:prstGeom>
          <a:noFill/>
        </p:spPr>
        <p:txBody>
          <a:bodyPr wrap="square" rtlCol="0" anchor="ctr">
            <a:spAutoFit/>
          </a:bodyPr>
          <a:lstStyle/>
          <a:p>
            <a:pPr>
              <a:lnSpc>
                <a:spcPct val="150000"/>
              </a:lnSpc>
            </a:pPr>
            <a:r>
              <a:rPr lang="en-US" altLang="zh-CN" dirty="0"/>
              <a:t>[1] </a:t>
            </a:r>
            <a:r>
              <a:rPr lang="zh-CN" altLang="en-US" dirty="0"/>
              <a:t>张舒</a:t>
            </a:r>
            <a:r>
              <a:rPr lang="en-US" altLang="zh-CN" dirty="0"/>
              <a:t>, </a:t>
            </a:r>
            <a:r>
              <a:rPr lang="zh-CN" altLang="en-US" dirty="0"/>
              <a:t>褚艳丽</a:t>
            </a:r>
            <a:r>
              <a:rPr lang="en-US" altLang="zh-CN" dirty="0"/>
              <a:t>, </a:t>
            </a:r>
            <a:r>
              <a:rPr lang="zh-CN" altLang="en-US" dirty="0"/>
              <a:t>赵开勇</a:t>
            </a:r>
            <a:r>
              <a:rPr lang="en-US" altLang="zh-CN" dirty="0"/>
              <a:t>, </a:t>
            </a:r>
            <a:r>
              <a:rPr lang="zh-CN" altLang="en-US" dirty="0"/>
              <a:t>张钰勃</a:t>
            </a:r>
            <a:r>
              <a:rPr lang="en-US" altLang="zh-CN" dirty="0"/>
              <a:t>. </a:t>
            </a:r>
            <a:r>
              <a:rPr lang="en" altLang="zh-CN" dirty="0"/>
              <a:t>GPU</a:t>
            </a:r>
            <a:r>
              <a:rPr lang="zh-CN" altLang="en-US" dirty="0"/>
              <a:t>高性能运算之</a:t>
            </a:r>
            <a:r>
              <a:rPr lang="en" altLang="zh-CN" dirty="0"/>
              <a:t>CUDA. </a:t>
            </a:r>
            <a:r>
              <a:rPr lang="zh-CN" altLang="en-US" dirty="0"/>
              <a:t>中国水利水电出版社</a:t>
            </a:r>
            <a:r>
              <a:rPr lang="en-US" altLang="zh-CN" dirty="0"/>
              <a:t>,2009.(</a:t>
            </a:r>
            <a:r>
              <a:rPr lang="zh-CN" altLang="en-US" dirty="0"/>
              <a:t>内容全面，但逻辑不清</a:t>
            </a:r>
            <a:r>
              <a:rPr lang="en-US" altLang="zh-CN" dirty="0"/>
              <a:t>)</a:t>
            </a:r>
          </a:p>
          <a:p>
            <a:pPr>
              <a:lnSpc>
                <a:spcPct val="150000"/>
              </a:lnSpc>
            </a:pPr>
            <a:r>
              <a:rPr lang="en" altLang="zh-CN" dirty="0"/>
              <a:t>[2] </a:t>
            </a:r>
            <a:r>
              <a:rPr lang="en" altLang="zh-CN" dirty="0" err="1"/>
              <a:t>Kandrot</a:t>
            </a:r>
            <a:r>
              <a:rPr lang="en" altLang="zh-CN" dirty="0"/>
              <a:t>, Edward, and J. Sanders. CUDA by Example. Addison-</a:t>
            </a:r>
            <a:r>
              <a:rPr lang="en" altLang="zh-CN" dirty="0" err="1"/>
              <a:t>WesleyLongman</a:t>
            </a:r>
            <a:r>
              <a:rPr lang="en" altLang="zh-CN" dirty="0"/>
              <a:t>, Amsterdam, 2010.(</a:t>
            </a:r>
            <a:r>
              <a:rPr lang="zh-CN" altLang="en" dirty="0"/>
              <a:t>入门</a:t>
            </a:r>
            <a:r>
              <a:rPr lang="zh-CN" altLang="en-US" dirty="0"/>
              <a:t>级</a:t>
            </a:r>
            <a:r>
              <a:rPr lang="en-US" altLang="zh-CN" dirty="0"/>
              <a:t>)</a:t>
            </a:r>
          </a:p>
          <a:p>
            <a:pPr>
              <a:lnSpc>
                <a:spcPct val="150000"/>
              </a:lnSpc>
            </a:pPr>
            <a:r>
              <a:rPr lang="en-US" altLang="zh-CN" dirty="0"/>
              <a:t>[3] Shane Cook(</a:t>
            </a:r>
            <a:r>
              <a:rPr lang="zh-CN" altLang="en-US" dirty="0"/>
              <a:t>美</a:t>
            </a:r>
            <a:r>
              <a:rPr lang="en-US" altLang="zh-CN" dirty="0"/>
              <a:t>). CUDA</a:t>
            </a:r>
            <a:r>
              <a:rPr lang="zh-CN" altLang="en-US" dirty="0"/>
              <a:t>并行程序设计</a:t>
            </a:r>
            <a:r>
              <a:rPr lang="en-US" altLang="zh-CN" dirty="0"/>
              <a:t>GPU</a:t>
            </a:r>
            <a:r>
              <a:rPr lang="zh-CN" altLang="en-US" dirty="0"/>
              <a:t>编程指南</a:t>
            </a:r>
            <a:r>
              <a:rPr lang="en-US" altLang="zh-CN" dirty="0"/>
              <a:t>. </a:t>
            </a:r>
            <a:r>
              <a:rPr lang="zh-CN" altLang="en-US" dirty="0"/>
              <a:t>机械工业出版社</a:t>
            </a:r>
            <a:r>
              <a:rPr lang="en-US" altLang="zh-CN" dirty="0"/>
              <a:t>, 2016.3(</a:t>
            </a:r>
            <a:r>
              <a:rPr lang="zh-CN" altLang="en-US" dirty="0"/>
              <a:t>内容全面，但逻辑清晰</a:t>
            </a:r>
            <a:r>
              <a:rPr lang="en-US" altLang="zh-CN" dirty="0"/>
              <a:t>)</a:t>
            </a:r>
          </a:p>
          <a:p>
            <a:pPr>
              <a:lnSpc>
                <a:spcPct val="150000"/>
              </a:lnSpc>
            </a:pPr>
            <a:r>
              <a:rPr lang="en" altLang="zh-CN" dirty="0"/>
              <a:t>[</a:t>
            </a:r>
            <a:r>
              <a:rPr lang="en-US" altLang="zh-CN" dirty="0"/>
              <a:t>4</a:t>
            </a:r>
            <a:r>
              <a:rPr lang="en" altLang="zh-CN" dirty="0"/>
              <a:t>] Rob Farber. </a:t>
            </a:r>
            <a:r>
              <a:rPr lang="zh-CN" altLang="en-US" dirty="0"/>
              <a:t>高性能</a:t>
            </a:r>
            <a:r>
              <a:rPr lang="en" altLang="zh-CN" dirty="0"/>
              <a:t>CUDA</a:t>
            </a:r>
            <a:r>
              <a:rPr lang="zh-CN" altLang="en-US" dirty="0"/>
              <a:t>应用设计与开发</a:t>
            </a:r>
            <a:r>
              <a:rPr lang="en-US" altLang="zh-CN" dirty="0"/>
              <a:t>. </a:t>
            </a:r>
            <a:r>
              <a:rPr lang="zh-CN" altLang="en-US" dirty="0"/>
              <a:t>机械工业出版社</a:t>
            </a:r>
            <a:r>
              <a:rPr lang="en-US" altLang="zh-CN" dirty="0"/>
              <a:t>, 2013. </a:t>
            </a:r>
          </a:p>
          <a:p>
            <a:pPr>
              <a:lnSpc>
                <a:spcPct val="150000"/>
              </a:lnSpc>
            </a:pPr>
            <a:r>
              <a:rPr lang="en" altLang="zh-CN" dirty="0"/>
              <a:t>[</a:t>
            </a:r>
            <a:r>
              <a:rPr lang="en-US" altLang="zh-CN" dirty="0"/>
              <a:t>5</a:t>
            </a:r>
            <a:r>
              <a:rPr lang="en" altLang="zh-CN" dirty="0"/>
              <a:t>] SDK</a:t>
            </a:r>
            <a:r>
              <a:rPr lang="zh-CN" altLang="en-US" dirty="0"/>
              <a:t>中参考文献</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2991427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03B887F-B7DB-D54E-80B5-0142C8B8E1B6}"/>
              </a:ext>
            </a:extLst>
          </p:cNvPr>
          <p:cNvSpPr txBox="1"/>
          <p:nvPr/>
        </p:nvSpPr>
        <p:spPr>
          <a:xfrm>
            <a:off x="441063" y="1619245"/>
            <a:ext cx="11553163" cy="4087466"/>
          </a:xfrm>
          <a:prstGeom prst="rect">
            <a:avLst/>
          </a:prstGeom>
          <a:noFill/>
        </p:spPr>
        <p:txBody>
          <a:bodyPr wrap="non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因此相对于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更适合处理高度并行化的任务</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如上图</a:t>
            </a: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芯片中，运算单元</a:t>
            </a:r>
            <a:r>
              <a:rPr lang="en-US" altLang="zh-CN" sz="2000" dirty="0">
                <a:latin typeface="Microsoft YaHei" panose="020B0503020204020204" pitchFamily="34" charset="-122"/>
                <a:ea typeface="Microsoft YaHei" panose="020B0503020204020204" pitchFamily="34" charset="-122"/>
              </a:rPr>
              <a:t>(ALU)</a:t>
            </a:r>
          </a:p>
          <a:p>
            <a:pPr>
              <a:lnSpc>
                <a:spcPct val="150000"/>
              </a:lnSpc>
            </a:pPr>
            <a:r>
              <a:rPr lang="zh-CN" altLang="zh-CN" sz="2000" dirty="0">
                <a:latin typeface="Microsoft YaHei" panose="020B0503020204020204" pitchFamily="34" charset="-122"/>
                <a:ea typeface="Microsoft YaHei" panose="020B0503020204020204" pitchFamily="34" charset="-122"/>
              </a:rPr>
              <a:t>所占的比例较小，</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中更多的硅片被用来制作控制单元和缓存，以完成复杂的逻辑；</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的运算单元使用的硅片面积比例要大于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，以完成高强度的计算。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因此</a:t>
            </a:r>
            <a:r>
              <a:rPr lang="en-US" altLang="zh-CN" sz="2000" b="1" dirty="0">
                <a:solidFill>
                  <a:srgbClr val="C00000"/>
                </a:solidFill>
                <a:latin typeface="Microsoft YaHei" panose="020B0503020204020204" pitchFamily="34" charset="-122"/>
                <a:ea typeface="Microsoft YaHei" panose="020B0503020204020204" pitchFamily="34" charset="-122"/>
              </a:rPr>
              <a:t>CPU</a:t>
            </a:r>
            <a:r>
              <a:rPr lang="zh-CN" altLang="zh-CN" sz="2000" b="1" dirty="0">
                <a:solidFill>
                  <a:srgbClr val="C00000"/>
                </a:solidFill>
                <a:latin typeface="Microsoft YaHei" panose="020B0503020204020204" pitchFamily="34" charset="-122"/>
                <a:ea typeface="Microsoft YaHei" panose="020B0503020204020204" pitchFamily="34" charset="-122"/>
              </a:rPr>
              <a:t>的侧重点在于逻辑控制，而</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的侧重点在于</a:t>
            </a:r>
            <a:r>
              <a:rPr lang="zh-CN" altLang="en-US" sz="2000" b="1" dirty="0">
                <a:solidFill>
                  <a:srgbClr val="C00000"/>
                </a:solidFill>
                <a:latin typeface="Microsoft YaHei" panose="020B0503020204020204" pitchFamily="34" charset="-122"/>
                <a:ea typeface="Microsoft YaHei" panose="020B0503020204020204" pitchFamily="34" charset="-122"/>
              </a:rPr>
              <a:t>简单</a:t>
            </a:r>
            <a:r>
              <a:rPr lang="zh-CN" altLang="zh-CN" sz="2000" b="1" dirty="0">
                <a:solidFill>
                  <a:srgbClr val="C00000"/>
                </a:solidFill>
                <a:latin typeface="Microsoft YaHei" panose="020B0503020204020204" pitchFamily="34" charset="-122"/>
                <a:ea typeface="Microsoft YaHei" panose="020B0503020204020204" pitchFamily="34" charset="-122"/>
              </a:rPr>
              <a:t>计算</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深度学习，尤其是卷积神经网络中，有很多可以高度并行化的向量运算与矩阵运算。因此使用</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进行深度学习运算，远比</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快速。由于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的核心数量太多，即使</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的内存（也称作显存）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优于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的内存，其内存仍然是瓶颈。因此，</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希望程序是计算密集型，而不是内存密集型</a:t>
            </a:r>
            <a:r>
              <a:rPr lang="zh-CN" altLang="zh-CN" sz="2000" dirty="0">
                <a:latin typeface="Microsoft YaHei" panose="020B0503020204020204" pitchFamily="34" charset="-122"/>
                <a:ea typeface="Microsoft YaHei" panose="020B0503020204020204" pitchFamily="34" charset="-122"/>
              </a:rPr>
              <a:t>。</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435134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444649" y="1379640"/>
            <a:ext cx="4558100" cy="4893647"/>
          </a:xfrm>
          <a:prstGeom prst="rect">
            <a:avLst/>
          </a:prstGeom>
          <a:noFill/>
        </p:spPr>
        <p:txBody>
          <a:bodyPr wrap="square" rtlCol="0" anchor="ctr">
            <a:spAutoFit/>
          </a:bodyPr>
          <a:lstStyle/>
          <a:p>
            <a:endParaRPr lang="en-US" altLang="zh-CN" dirty="0"/>
          </a:p>
          <a:p>
            <a:r>
              <a:rPr lang="en" altLang="zh-CN" sz="2000" dirty="0">
                <a:latin typeface="Microsoft YaHei" panose="020B0503020204020204" pitchFamily="34" charset="-122"/>
                <a:ea typeface="Microsoft YaHei" panose="020B0503020204020204" pitchFamily="34" charset="-122"/>
              </a:rPr>
              <a:t>SP</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Processor(</a:t>
            </a:r>
            <a:r>
              <a:rPr lang="zh-CN" altLang="en-US" sz="2000" dirty="0">
                <a:latin typeface="Microsoft YaHei" panose="020B0503020204020204" pitchFamily="34" charset="-122"/>
                <a:ea typeface="Microsoft YaHei" panose="020B0503020204020204" pitchFamily="34" charset="-122"/>
              </a:rPr>
              <a:t>流处理器</a:t>
            </a:r>
            <a:r>
              <a:rPr lang="en-US"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单一线程的标量处理器</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SM</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Multiprocessor(</a:t>
            </a:r>
            <a:r>
              <a:rPr lang="zh-CN" altLang="en-US" sz="2000" dirty="0">
                <a:latin typeface="Microsoft YaHei" panose="020B0503020204020204" pitchFamily="34" charset="-122"/>
                <a:ea typeface="Microsoft YaHei" panose="020B0503020204020204" pitchFamily="34" charset="-122"/>
              </a:rPr>
              <a:t>流多处理器，</a:t>
            </a:r>
            <a:r>
              <a:rPr lang="en-US" altLang="zh-CN" sz="2000" dirty="0">
                <a:latin typeface="Microsoft YaHei" panose="020B0503020204020204" pitchFamily="34" charset="-122"/>
                <a:ea typeface="Microsoft YaHei" panose="020B0503020204020204" pitchFamily="34" charset="-122"/>
              </a:rPr>
              <a:t>8</a:t>
            </a:r>
            <a:r>
              <a:rPr lang="en" altLang="zh-CN" sz="2000" dirty="0">
                <a:latin typeface="Microsoft YaHei" panose="020B0503020204020204" pitchFamily="34" charset="-122"/>
                <a:ea typeface="Microsoft YaHei" panose="020B0503020204020204" pitchFamily="34" charset="-122"/>
              </a:rPr>
              <a:t>SP(G80))</a:t>
            </a:r>
            <a:r>
              <a:rPr lang="zh-CN" altLang="en-US" sz="2000" dirty="0">
                <a:latin typeface="Microsoft YaHei" panose="020B0503020204020204" pitchFamily="34" charset="-122"/>
                <a:ea typeface="Microsoft YaHei" panose="020B0503020204020204" pitchFamily="34" charset="-122"/>
              </a:rPr>
              <a:t>，多线程处理器核，</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线程块</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的基本处理单元</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TPC</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Thread Processing Cluster(</a:t>
            </a:r>
            <a:r>
              <a:rPr lang="zh-CN" altLang="en-US" sz="2000" dirty="0">
                <a:latin typeface="Microsoft YaHei" panose="020B0503020204020204" pitchFamily="34" charset="-122"/>
                <a:ea typeface="Microsoft YaHei" panose="020B0503020204020204" pitchFamily="34" charset="-122"/>
              </a:rPr>
              <a:t>线程处理集群，</a:t>
            </a:r>
            <a:r>
              <a:rPr lang="en-US" altLang="zh-CN" sz="2000" dirty="0">
                <a:latin typeface="Microsoft YaHei" panose="020B0503020204020204" pitchFamily="34" charset="-122"/>
                <a:ea typeface="Microsoft YaHei" panose="020B0503020204020204" pitchFamily="34" charset="-122"/>
              </a:rPr>
              <a:t>2</a:t>
            </a:r>
            <a:r>
              <a:rPr lang="en" altLang="zh-CN" sz="2000" dirty="0" err="1">
                <a:latin typeface="Microsoft YaHei" panose="020B0503020204020204" pitchFamily="34" charset="-122"/>
                <a:ea typeface="Microsoft YaHei" panose="020B0503020204020204" pitchFamily="34" charset="-122"/>
              </a:rPr>
              <a:t>SM+Texture</a:t>
            </a:r>
            <a:r>
              <a:rPr lang="en" altLang="zh-CN" sz="2000" dirty="0">
                <a:latin typeface="Microsoft YaHei" panose="020B0503020204020204" pitchFamily="34" charset="-122"/>
                <a:ea typeface="Microsoft YaHei" panose="020B0503020204020204" pitchFamily="34" charset="-122"/>
              </a:rPr>
              <a:t>(G80))</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SPA</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Processor Array(</a:t>
            </a:r>
            <a:r>
              <a:rPr lang="zh-CN" altLang="en-US" sz="2000" dirty="0">
                <a:latin typeface="Microsoft YaHei" panose="020B0503020204020204" pitchFamily="34" charset="-122"/>
                <a:ea typeface="Microsoft YaHei" panose="020B0503020204020204" pitchFamily="34" charset="-122"/>
              </a:rPr>
              <a:t>流</a:t>
            </a:r>
          </a:p>
          <a:p>
            <a:r>
              <a:rPr lang="zh-CN" altLang="en-US" sz="2000" dirty="0">
                <a:latin typeface="Microsoft YaHei" panose="020B0503020204020204" pitchFamily="34" charset="-122"/>
                <a:ea typeface="Microsoft YaHei" panose="020B0503020204020204" pitchFamily="34" charset="-122"/>
              </a:rPr>
              <a:t>处理器阵列，</a:t>
            </a:r>
            <a:r>
              <a:rPr lang="en-US" altLang="zh-CN" sz="2000" dirty="0">
                <a:latin typeface="Microsoft YaHei" panose="020B0503020204020204" pitchFamily="34" charset="-122"/>
                <a:ea typeface="Microsoft YaHei" panose="020B0503020204020204" pitchFamily="34" charset="-122"/>
              </a:rPr>
              <a:t>8 </a:t>
            </a:r>
            <a:r>
              <a:rPr lang="en" altLang="zh-CN" sz="2000" dirty="0">
                <a:latin typeface="Microsoft YaHei" panose="020B0503020204020204" pitchFamily="34" charset="-122"/>
                <a:ea typeface="Microsoft YaHei" panose="020B0503020204020204" pitchFamily="34" charset="-122"/>
              </a:rPr>
              <a:t>in G80)</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A56B6BE-2F23-284B-8E55-FC29D0960B3D}"/>
              </a:ext>
            </a:extLst>
          </p:cNvPr>
          <p:cNvPicPr>
            <a:picLocks noChangeAspect="1"/>
          </p:cNvPicPr>
          <p:nvPr/>
        </p:nvPicPr>
        <p:blipFill>
          <a:blip r:embed="rId3"/>
          <a:stretch>
            <a:fillRect/>
          </a:stretch>
        </p:blipFill>
        <p:spPr>
          <a:xfrm>
            <a:off x="4925335" y="1379640"/>
            <a:ext cx="6822016" cy="4542354"/>
          </a:xfrm>
          <a:prstGeom prst="rect">
            <a:avLst/>
          </a:prstGeom>
        </p:spPr>
      </p:pic>
    </p:spTree>
    <p:extLst>
      <p:ext uri="{BB962C8B-B14F-4D97-AF65-F5344CB8AC3E}">
        <p14:creationId xmlns:p14="http://schemas.microsoft.com/office/powerpoint/2010/main" val="52883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F7DA3E1-BA3D-1746-A039-962F172F2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186" y="1194770"/>
            <a:ext cx="6667500" cy="5372100"/>
          </a:xfrm>
          <a:prstGeom prst="rect">
            <a:avLst/>
          </a:prstGeom>
        </p:spPr>
      </p:pic>
      <p:sp>
        <p:nvSpPr>
          <p:cNvPr id="7" name="文本框 6">
            <a:extLst>
              <a:ext uri="{FF2B5EF4-FFF2-40B4-BE49-F238E27FC236}">
                <a16:creationId xmlns:a16="http://schemas.microsoft.com/office/drawing/2014/main" id="{1B0E9E3C-08D4-BD44-B049-D1AD775F7E58}"/>
              </a:ext>
            </a:extLst>
          </p:cNvPr>
          <p:cNvSpPr txBox="1"/>
          <p:nvPr/>
        </p:nvSpPr>
        <p:spPr>
          <a:xfrm>
            <a:off x="266477" y="786634"/>
            <a:ext cx="4918709" cy="6118791"/>
          </a:xfrm>
          <a:prstGeom prst="rect">
            <a:avLst/>
          </a:prstGeom>
          <a:noFill/>
        </p:spPr>
        <p:txBody>
          <a:bodyPr wrap="square" rtlCol="0" anchor="ctr">
            <a:spAutoFit/>
          </a:bodyPr>
          <a:lstStyle/>
          <a:p>
            <a:pPr lvl="0"/>
            <a:endParaRPr lang="en-US" altLang="zh-CN" sz="2400" dirty="0">
              <a:latin typeface="Microsoft YaHei" panose="020B0503020204020204" pitchFamily="34" charset="-122"/>
              <a:ea typeface="Microsoft YaHei" panose="020B0503020204020204" pitchFamily="34" charset="-122"/>
            </a:endParaRPr>
          </a:p>
          <a:p>
            <a:pPr lvl="0"/>
            <a:r>
              <a:rPr lang="en-US" altLang="zh-CN" sz="2400" b="1" dirty="0">
                <a:latin typeface="Microsoft YaHei" panose="020B0503020204020204" pitchFamily="34" charset="-122"/>
                <a:ea typeface="Microsoft YaHei" panose="020B0503020204020204" pitchFamily="34" charset="-122"/>
              </a:rPr>
              <a:t>1.4</a:t>
            </a:r>
            <a:r>
              <a:rPr lang="zh-CN" altLang="en-US" sz="2400" b="1" dirty="0">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英伟达</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P100</a:t>
            </a:r>
          </a:p>
          <a:p>
            <a:pPr lvl="0"/>
            <a:endParaRPr lang="zh-CN" altLang="zh-CN" sz="2400" dirty="0">
              <a:latin typeface="Microsoft YaHei" panose="020B0503020204020204" pitchFamily="34" charset="-122"/>
              <a:ea typeface="Microsoft YaHei" panose="020B0503020204020204" pitchFamily="34" charset="-122"/>
            </a:endParaRPr>
          </a:p>
          <a:p>
            <a:r>
              <a:rPr lang="en-US" altLang="zh-CN" sz="2000" dirty="0">
                <a:solidFill>
                  <a:srgbClr val="C00000"/>
                </a:solidFill>
                <a:latin typeface="Microsoft YaHei" panose="020B0503020204020204" pitchFamily="34" charset="-122"/>
                <a:ea typeface="Microsoft YaHei" panose="020B0503020204020204" pitchFamily="34" charset="-122"/>
              </a:rPr>
              <a:t>GP100</a:t>
            </a:r>
            <a:r>
              <a:rPr lang="zh-CN" altLang="zh-CN" sz="2000" dirty="0">
                <a:solidFill>
                  <a:srgbClr val="C00000"/>
                </a:solidFill>
                <a:latin typeface="Microsoft YaHei" panose="020B0503020204020204" pitchFamily="34" charset="-122"/>
                <a:ea typeface="Microsoft YaHei" panose="020B0503020204020204" pitchFamily="34" charset="-122"/>
              </a:rPr>
              <a:t>（帕斯卡架构的</a:t>
            </a:r>
            <a:r>
              <a:rPr lang="en-US" altLang="zh-CN" sz="2000" dirty="0">
                <a:solidFill>
                  <a:srgbClr val="C00000"/>
                </a:solidFill>
                <a:latin typeface="Microsoft YaHei" panose="020B0503020204020204" pitchFamily="34" charset="-122"/>
                <a:ea typeface="Microsoft YaHei" panose="020B0503020204020204" pitchFamily="34" charset="-122"/>
              </a:rPr>
              <a:t>P100GPU</a:t>
            </a:r>
            <a:r>
              <a:rPr lang="zh-CN" altLang="zh-CN" sz="2000" dirty="0">
                <a:solidFill>
                  <a:srgbClr val="C00000"/>
                </a:solidFill>
                <a:latin typeface="Microsoft YaHei" panose="020B0503020204020204" pitchFamily="34" charset="-122"/>
                <a:ea typeface="Microsoft YaHei" panose="020B0503020204020204" pitchFamily="34" charset="-122"/>
              </a:rPr>
              <a:t>）参数：</a:t>
            </a:r>
            <a:endParaRPr lang="en-US" altLang="zh-CN" sz="2000" dirty="0">
              <a:solidFill>
                <a:srgbClr val="C00000"/>
              </a:solidFill>
              <a:latin typeface="Microsoft YaHei" panose="020B0503020204020204" pitchFamily="34" charset="-122"/>
              <a:ea typeface="Microsoft YaHei" panose="020B0503020204020204" pitchFamily="34" charset="-122"/>
            </a:endParaRPr>
          </a:p>
          <a:p>
            <a:endParaRPr lang="zh-CN" altLang="zh-CN" sz="2000" dirty="0">
              <a:solidFill>
                <a:srgbClr val="C00000"/>
              </a:solidFill>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芯片：</a:t>
            </a:r>
            <a:r>
              <a:rPr lang="en-US" altLang="zh-CN" sz="2000" dirty="0">
                <a:latin typeface="Microsoft YaHei" panose="020B0503020204020204" pitchFamily="34" charset="-122"/>
                <a:ea typeface="Microsoft YaHei" panose="020B0503020204020204" pitchFamily="34" charset="-122"/>
              </a:rPr>
              <a:t>GP100</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架构：</a:t>
            </a:r>
            <a:r>
              <a:rPr lang="en-US" altLang="zh-CN" sz="2000" dirty="0">
                <a:latin typeface="Microsoft YaHei" panose="020B0503020204020204" pitchFamily="34" charset="-122"/>
                <a:ea typeface="Microsoft YaHei" panose="020B0503020204020204" pitchFamily="34" charset="-122"/>
              </a:rPr>
              <a:t>SM_60</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工艺：</a:t>
            </a:r>
            <a:r>
              <a:rPr lang="en-US" altLang="zh-CN" sz="2000" dirty="0">
                <a:latin typeface="Microsoft YaHei" panose="020B0503020204020204" pitchFamily="34" charset="-122"/>
                <a:ea typeface="Microsoft YaHei" panose="020B0503020204020204" pitchFamily="34" charset="-122"/>
              </a:rPr>
              <a:t>16 nm </a:t>
            </a:r>
            <a:r>
              <a:rPr lang="en-US" altLang="zh-CN" sz="2000" dirty="0" err="1">
                <a:latin typeface="Microsoft YaHei" panose="020B0503020204020204" pitchFamily="34" charset="-122"/>
                <a:ea typeface="Microsoft YaHei" panose="020B0503020204020204" pitchFamily="34" charset="-122"/>
              </a:rPr>
              <a:t>FinFET</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支持：双精度</a:t>
            </a:r>
            <a:r>
              <a:rPr lang="en-US" altLang="zh-CN" sz="2000" dirty="0">
                <a:latin typeface="Microsoft YaHei" panose="020B0503020204020204" pitchFamily="34" charset="-122"/>
                <a:ea typeface="Microsoft YaHei" panose="020B0503020204020204" pitchFamily="34" charset="-122"/>
              </a:rPr>
              <a:t> FP64, </a:t>
            </a:r>
            <a:r>
              <a:rPr lang="zh-CN" altLang="zh-CN" sz="2000" dirty="0">
                <a:latin typeface="Microsoft YaHei" panose="020B0503020204020204" pitchFamily="34" charset="-122"/>
                <a:ea typeface="Microsoft YaHei" panose="020B0503020204020204" pitchFamily="34" charset="-122"/>
              </a:rPr>
              <a:t>单精度</a:t>
            </a:r>
            <a:r>
              <a:rPr lang="en-US" altLang="zh-CN" sz="2000" dirty="0">
                <a:latin typeface="Microsoft YaHei" panose="020B0503020204020204" pitchFamily="34" charset="-122"/>
                <a:ea typeface="Microsoft YaHei" panose="020B0503020204020204" pitchFamily="34" charset="-122"/>
              </a:rPr>
              <a:t> FP32</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功耗：</a:t>
            </a:r>
            <a:r>
              <a:rPr lang="en-US" altLang="zh-CN" sz="2000" dirty="0">
                <a:latin typeface="Microsoft YaHei" panose="020B0503020204020204" pitchFamily="34" charset="-122"/>
                <a:ea typeface="Microsoft YaHei" panose="020B0503020204020204" pitchFamily="34" charset="-122"/>
              </a:rPr>
              <a:t>250 W</a:t>
            </a: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SMs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32</a:t>
            </a:r>
            <a:r>
              <a:rPr lang="zh-CN" altLang="en-US" sz="2000" dirty="0">
                <a:latin typeface="Microsoft YaHei" panose="020B0503020204020204" pitchFamily="34" charset="-122"/>
                <a:ea typeface="Microsoft YaHei" panose="020B0503020204020204" pitchFamily="34" charset="-122"/>
              </a:rPr>
              <a:t>个流处理器</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 </a:t>
            </a:r>
            <a:r>
              <a:rPr lang="zh-CN" altLang="zh-CN" sz="2000" dirty="0">
                <a:latin typeface="Microsoft YaHei" panose="020B0503020204020204" pitchFamily="34" charset="-122"/>
                <a:ea typeface="Microsoft YaHei" panose="020B0503020204020204" pitchFamily="34" charset="-122"/>
              </a:rPr>
              <a:t>核心数：</a:t>
            </a:r>
            <a:r>
              <a:rPr lang="en-US" altLang="zh-CN" sz="2000" dirty="0">
                <a:latin typeface="Microsoft YaHei" panose="020B0503020204020204" pitchFamily="34" charset="-122"/>
                <a:ea typeface="Microsoft YaHei" panose="020B0503020204020204" pitchFamily="34" charset="-122"/>
              </a:rPr>
              <a:t>3584</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56 SMs)</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 </a:t>
            </a:r>
            <a:r>
              <a:rPr lang="zh-CN" altLang="zh-CN" sz="2000" dirty="0">
                <a:latin typeface="Microsoft YaHei" panose="020B0503020204020204" pitchFamily="34" charset="-122"/>
                <a:ea typeface="Microsoft YaHei" panose="020B0503020204020204" pitchFamily="34" charset="-122"/>
              </a:rPr>
              <a:t>时钟：</a:t>
            </a:r>
            <a:r>
              <a:rPr lang="en-US" altLang="zh-CN" sz="2000" dirty="0">
                <a:latin typeface="Microsoft YaHei" panose="020B0503020204020204" pitchFamily="34" charset="-122"/>
                <a:ea typeface="Microsoft YaHei" panose="020B0503020204020204" pitchFamily="34" charset="-122"/>
              </a:rPr>
              <a:t>1189 MHz/1328 MHz</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Gen 3 x16</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显存容量：</a:t>
            </a:r>
            <a:r>
              <a:rPr lang="en-US" altLang="zh-CN" sz="2000" dirty="0">
                <a:latin typeface="Microsoft YaHei" panose="020B0503020204020204" pitchFamily="34" charset="-122"/>
                <a:ea typeface="Microsoft YaHei" panose="020B0503020204020204" pitchFamily="34" charset="-122"/>
              </a:rPr>
              <a:t>12/16 GB HBM2</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显存位宽：</a:t>
            </a:r>
            <a:r>
              <a:rPr lang="en-US" altLang="zh-CN" sz="2000" dirty="0">
                <a:latin typeface="Microsoft YaHei" panose="020B0503020204020204" pitchFamily="34" charset="-122"/>
                <a:ea typeface="Microsoft YaHei" panose="020B0503020204020204" pitchFamily="34" charset="-122"/>
              </a:rPr>
              <a:t>3072/4096 bits</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显存时钟：</a:t>
            </a:r>
            <a:r>
              <a:rPr lang="en-US" altLang="zh-CN" sz="2000" dirty="0">
                <a:latin typeface="Microsoft YaHei" panose="020B0503020204020204" pitchFamily="34" charset="-122"/>
                <a:ea typeface="Microsoft YaHei" panose="020B0503020204020204" pitchFamily="34" charset="-122"/>
              </a:rPr>
              <a:t>715 MHz</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显存带宽：</a:t>
            </a:r>
            <a:r>
              <a:rPr lang="en-US" altLang="zh-CN" sz="2000" dirty="0">
                <a:latin typeface="Microsoft YaHei" panose="020B0503020204020204" pitchFamily="34" charset="-122"/>
                <a:ea typeface="Microsoft YaHei" panose="020B0503020204020204" pitchFamily="34" charset="-122"/>
              </a:rPr>
              <a:t>539/732 GB/s</a:t>
            </a:r>
            <a:endParaRPr lang="zh-C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3288027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23">
            <a:extLst>
              <a:ext uri="{FF2B5EF4-FFF2-40B4-BE49-F238E27FC236}">
                <a16:creationId xmlns:a16="http://schemas.microsoft.com/office/drawing/2014/main" id="{D0287773-85D8-8C4C-9236-9CE0EC3AD66F}"/>
              </a:ext>
            </a:extLst>
          </p:cNvPr>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02349C-A3C1-0B44-8F4B-20C1462A3326}"/>
              </a:ext>
            </a:extLst>
          </p:cNvPr>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ED7EBBB5-EE2F-1444-A194-B3BDB5EB494A}"/>
              </a:ext>
            </a:extLst>
          </p:cNvPr>
          <p:cNvSpPr/>
          <p:nvPr/>
        </p:nvSpPr>
        <p:spPr>
          <a:xfrm>
            <a:off x="1660263" y="4872789"/>
            <a:ext cx="8537985" cy="1015663"/>
          </a:xfrm>
          <a:prstGeom prst="rect">
            <a:avLst/>
          </a:prstGeom>
        </p:spPr>
        <p:txBody>
          <a:bodyPr wrap="square">
            <a:spAutoFit/>
          </a:bodyPr>
          <a:lstStyle/>
          <a:p>
            <a:r>
              <a:rPr lang="en-US" altLang="zh-CN" sz="2000" dirty="0">
                <a:latin typeface="Microsoft YaHei" panose="020B0503020204020204" pitchFamily="34" charset="-122"/>
                <a:ea typeface="Microsoft YaHei" panose="020B0503020204020204" pitchFamily="34" charset="-122"/>
              </a:rPr>
              <a:t>P100</a:t>
            </a:r>
            <a:r>
              <a:rPr lang="zh-CN" altLang="zh-CN" sz="2000" dirty="0">
                <a:latin typeface="Microsoft YaHei" panose="020B0503020204020204" pitchFamily="34" charset="-122"/>
                <a:ea typeface="Microsoft YaHei" panose="020B0503020204020204" pitchFamily="34" charset="-122"/>
              </a:rPr>
              <a:t>网址：</a:t>
            </a:r>
            <a:r>
              <a:rPr lang="en-US" altLang="zh-CN" sz="2000" u="sng" dirty="0">
                <a:latin typeface="Microsoft YaHei" panose="020B0503020204020204" pitchFamily="34" charset="-122"/>
                <a:ea typeface="Microsoft YaHei" panose="020B0503020204020204" pitchFamily="34" charset="-122"/>
                <a:hlinkClick r:id="rId2"/>
              </a:rPr>
              <a:t>https://www.nvidia.cn/data-center/tesla-p100/</a:t>
            </a:r>
            <a:endParaRPr lang="en-US" altLang="zh-CN" sz="2000" u="sng" dirty="0">
              <a:latin typeface="Microsoft YaHei" panose="020B0503020204020204" pitchFamily="34" charset="-122"/>
              <a:ea typeface="Microsoft YaHei" panose="020B0503020204020204" pitchFamily="34" charset="-122"/>
            </a:endParaRPr>
          </a:p>
          <a:p>
            <a:endParaRPr lang="zh-CN" altLang="zh-CN" sz="2000" dirty="0">
              <a:latin typeface="Microsoft YaHei" panose="020B0503020204020204" pitchFamily="34" charset="-122"/>
              <a:ea typeface="Microsoft YaHei" panose="020B0503020204020204" pitchFamily="34" charset="-122"/>
            </a:endParaRPr>
          </a:p>
          <a:p>
            <a:r>
              <a:rPr lang="zh-CN" altLang="zh-CN" sz="2000" dirty="0">
                <a:latin typeface="Microsoft YaHei" panose="020B0503020204020204" pitchFamily="34" charset="-122"/>
                <a:ea typeface="Microsoft YaHei" panose="020B0503020204020204" pitchFamily="34" charset="-122"/>
              </a:rPr>
              <a:t>英伟达的</a:t>
            </a:r>
            <a:r>
              <a:rPr lang="en-US" altLang="zh-CN" sz="2000" dirty="0">
                <a:latin typeface="Microsoft YaHei" panose="020B0503020204020204" pitchFamily="34" charset="-122"/>
                <a:ea typeface="Microsoft YaHei" panose="020B0503020204020204" pitchFamily="34" charset="-122"/>
              </a:rPr>
              <a:t>GitHub</a:t>
            </a:r>
            <a:r>
              <a:rPr lang="zh-CN" altLang="zh-CN" sz="2000" dirty="0">
                <a:latin typeface="Microsoft YaHei" panose="020B0503020204020204" pitchFamily="34" charset="-122"/>
                <a:ea typeface="Microsoft YaHei" panose="020B0503020204020204" pitchFamily="34" charset="-122"/>
              </a:rPr>
              <a:t>：</a:t>
            </a:r>
            <a:r>
              <a:rPr lang="en-US" altLang="zh-CN" sz="2000" u="sng" dirty="0">
                <a:latin typeface="Microsoft YaHei" panose="020B0503020204020204" pitchFamily="34" charset="-122"/>
                <a:ea typeface="Microsoft YaHei" panose="020B0503020204020204" pitchFamily="34" charset="-122"/>
                <a:hlinkClick r:id="rId3"/>
              </a:rPr>
              <a:t>https://github.com/NVIDIA</a:t>
            </a:r>
            <a:endParaRPr lang="zh-CN"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BB48C0F8-DC74-EF40-98DB-DB09C40B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26" y="1985210"/>
            <a:ext cx="10855001" cy="2307078"/>
          </a:xfrm>
          <a:prstGeom prst="rect">
            <a:avLst/>
          </a:prstGeom>
        </p:spPr>
      </p:pic>
      <p:sp>
        <p:nvSpPr>
          <p:cNvPr id="7" name="文本框 6">
            <a:extLst>
              <a:ext uri="{FF2B5EF4-FFF2-40B4-BE49-F238E27FC236}">
                <a16:creationId xmlns:a16="http://schemas.microsoft.com/office/drawing/2014/main" id="{2CFEE143-9E80-1B47-A44F-BDC67EE48516}"/>
              </a:ext>
            </a:extLst>
          </p:cNvPr>
          <p:cNvSpPr txBox="1"/>
          <p:nvPr/>
        </p:nvSpPr>
        <p:spPr>
          <a:xfrm>
            <a:off x="590126" y="1219636"/>
            <a:ext cx="34371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1.5</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英伟达</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V100</a:t>
            </a:r>
            <a:endPar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9526050"/>
      </p:ext>
    </p:extLst>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述职"/>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千图网海量PPT模板www.58pic.com">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emp">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2579</TotalTime>
  <Words>6030</Words>
  <Application>Microsoft Office PowerPoint</Application>
  <PresentationFormat>宽屏</PresentationFormat>
  <Paragraphs>517</Paragraphs>
  <Slides>57</Slides>
  <Notes>56</Notes>
  <HiddenSlides>0</HiddenSlides>
  <MMClips>0</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57</vt:i4>
      </vt:variant>
    </vt:vector>
  </HeadingPairs>
  <TitlesOfParts>
    <vt:vector size="64" baseType="lpstr">
      <vt:lpstr>思源黑体 CN Bold</vt:lpstr>
      <vt:lpstr>Microsoft YaHei</vt:lpstr>
      <vt:lpstr>Microsoft YaHei</vt:lpstr>
      <vt:lpstr>Arial</vt:lpstr>
      <vt:lpstr>Office 主题​​</vt:lpstr>
      <vt:lpstr>1_Office 主题​​</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dc:title>
  <dc:creator>Administrator</dc:creator>
  <cp:lastModifiedBy>尹 浩男</cp:lastModifiedBy>
  <cp:revision>129</cp:revision>
  <dcterms:created xsi:type="dcterms:W3CDTF">2020-03-19T05:21:00Z</dcterms:created>
  <dcterms:modified xsi:type="dcterms:W3CDTF">2020-09-20T08:05:20Z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